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8" r:id="rId7"/>
    <p:sldId id="271" r:id="rId8"/>
    <p:sldId id="260" r:id="rId9"/>
    <p:sldId id="261" r:id="rId10"/>
    <p:sldId id="262" r:id="rId11"/>
    <p:sldId id="276" r:id="rId12"/>
    <p:sldId id="263" r:id="rId13"/>
    <p:sldId id="278" r:id="rId14"/>
    <p:sldId id="264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1" autoAdjust="0"/>
  </p:normalViewPr>
  <p:slideViewPr>
    <p:cSldViewPr>
      <p:cViewPr>
        <p:scale>
          <a:sx n="84" d="100"/>
          <a:sy n="84" d="100"/>
        </p:scale>
        <p:origin x="-155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7818D-E924-417E-A19D-1E40BC308AC9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F67686-E237-484E-BC59-E46A6676C7BE}">
      <dgm:prSet phldrT="[Текст]"/>
      <dgm:spPr/>
      <dgm:t>
        <a:bodyPr/>
        <a:lstStyle/>
        <a:p>
          <a:r>
            <a:rPr lang="en-US" dirty="0" smtClean="0"/>
            <a:t>diencephalon </a:t>
          </a:r>
          <a:endParaRPr lang="ru-RU" dirty="0"/>
        </a:p>
      </dgm:t>
    </dgm:pt>
    <dgm:pt modelId="{DCAFEBFA-1332-4163-BC00-85C2B5CA54DA}" type="parTrans" cxnId="{08933263-180C-48D7-AED5-5CCCB95174E8}">
      <dgm:prSet/>
      <dgm:spPr/>
      <dgm:t>
        <a:bodyPr/>
        <a:lstStyle/>
        <a:p>
          <a:endParaRPr lang="ru-RU"/>
        </a:p>
      </dgm:t>
    </dgm:pt>
    <dgm:pt modelId="{484E7104-21D2-41C3-A4BA-793C057794E9}" type="sibTrans" cxnId="{08933263-180C-48D7-AED5-5CCCB95174E8}">
      <dgm:prSet/>
      <dgm:spPr/>
      <dgm:t>
        <a:bodyPr/>
        <a:lstStyle/>
        <a:p>
          <a:endParaRPr lang="ru-RU"/>
        </a:p>
      </dgm:t>
    </dgm:pt>
    <dgm:pt modelId="{89F51B33-38CA-4734-824B-3BD32AA74AEB}">
      <dgm:prSet phldrT="[Текст]"/>
      <dgm:spPr/>
      <dgm:t>
        <a:bodyPr/>
        <a:lstStyle/>
        <a:p>
          <a:r>
            <a:rPr lang="en-US" dirty="0" smtClean="0"/>
            <a:t>encloses the third ventricle and is the most rostral part of the brainstem</a:t>
          </a:r>
          <a:endParaRPr lang="ru-RU" dirty="0"/>
        </a:p>
      </dgm:t>
    </dgm:pt>
    <dgm:pt modelId="{F8A2FD27-A281-4658-B857-9071B0700EB8}" type="parTrans" cxnId="{145EB0AD-08C9-4983-94B3-5AB4EDADB24A}">
      <dgm:prSet/>
      <dgm:spPr/>
      <dgm:t>
        <a:bodyPr/>
        <a:lstStyle/>
        <a:p>
          <a:endParaRPr lang="ru-RU"/>
        </a:p>
      </dgm:t>
    </dgm:pt>
    <dgm:pt modelId="{0132DD96-7EBA-46B2-A229-4B0ECEF23282}" type="sibTrans" cxnId="{145EB0AD-08C9-4983-94B3-5AB4EDADB24A}">
      <dgm:prSet/>
      <dgm:spPr/>
      <dgm:t>
        <a:bodyPr/>
        <a:lstStyle/>
        <a:p>
          <a:endParaRPr lang="ru-RU"/>
        </a:p>
      </dgm:t>
    </dgm:pt>
    <dgm:pt modelId="{A44B2CC7-7BBD-4D5E-8C11-2BD238858009}">
      <dgm:prSet phldrT="[Текст]"/>
      <dgm:spPr/>
      <dgm:t>
        <a:bodyPr/>
        <a:lstStyle/>
        <a:p>
          <a:r>
            <a:rPr lang="en-US" dirty="0" smtClean="0"/>
            <a:t>telencephalon</a:t>
          </a:r>
          <a:endParaRPr lang="ru-RU" dirty="0"/>
        </a:p>
      </dgm:t>
    </dgm:pt>
    <dgm:pt modelId="{A2121AFB-220E-4CD2-8490-71BBAA9DB7C9}" type="parTrans" cxnId="{842EB1A0-7863-4C53-8853-B54DB7A16BF8}">
      <dgm:prSet/>
      <dgm:spPr/>
      <dgm:t>
        <a:bodyPr/>
        <a:lstStyle/>
        <a:p>
          <a:endParaRPr lang="ru-RU"/>
        </a:p>
      </dgm:t>
    </dgm:pt>
    <dgm:pt modelId="{5261C0D8-6EAB-4DFD-A2C4-A20B321D7FD0}" type="sibTrans" cxnId="{842EB1A0-7863-4C53-8853-B54DB7A16BF8}">
      <dgm:prSet/>
      <dgm:spPr/>
      <dgm:t>
        <a:bodyPr/>
        <a:lstStyle/>
        <a:p>
          <a:endParaRPr lang="ru-RU"/>
        </a:p>
      </dgm:t>
    </dgm:pt>
    <dgm:pt modelId="{7498105B-5991-49E5-8293-7A4D522CFFBC}">
      <dgm:prSet phldrT="[Текст]"/>
      <dgm:spPr/>
      <dgm:t>
        <a:bodyPr/>
        <a:lstStyle/>
        <a:p>
          <a:r>
            <a:rPr lang="en-US" dirty="0" smtClean="0"/>
            <a:t>develops chiefly into the cerebrum</a:t>
          </a:r>
          <a:endParaRPr lang="ru-RU" dirty="0"/>
        </a:p>
      </dgm:t>
    </dgm:pt>
    <dgm:pt modelId="{32347B50-B7B1-40A1-870B-251777A5FA4C}" type="parTrans" cxnId="{1F6E053C-AE46-466C-A160-37B8A05125EF}">
      <dgm:prSet/>
      <dgm:spPr/>
      <dgm:t>
        <a:bodyPr/>
        <a:lstStyle/>
        <a:p>
          <a:endParaRPr lang="ru-RU"/>
        </a:p>
      </dgm:t>
    </dgm:pt>
    <dgm:pt modelId="{00016564-22BA-4D2F-AF9C-15F0F2631642}" type="sibTrans" cxnId="{1F6E053C-AE46-466C-A160-37B8A05125EF}">
      <dgm:prSet/>
      <dgm:spPr/>
      <dgm:t>
        <a:bodyPr/>
        <a:lstStyle/>
        <a:p>
          <a:endParaRPr lang="ru-RU"/>
        </a:p>
      </dgm:t>
    </dgm:pt>
    <dgm:pt modelId="{9BD66C9B-B87A-4719-BF1D-8423380F2E68}" type="pres">
      <dgm:prSet presAssocID="{0CB7818D-E924-417E-A19D-1E40BC308AC9}" presName="Name0" presStyleCnt="0">
        <dgm:presLayoutVars>
          <dgm:dir/>
          <dgm:animLvl val="lvl"/>
          <dgm:resizeHandles val="exact"/>
        </dgm:presLayoutVars>
      </dgm:prSet>
      <dgm:spPr/>
    </dgm:pt>
    <dgm:pt modelId="{D7DB41DC-76DF-4D66-A082-5515550DECCD}" type="pres">
      <dgm:prSet presAssocID="{BDF67686-E237-484E-BC59-E46A6676C7BE}" presName="composite" presStyleCnt="0"/>
      <dgm:spPr/>
    </dgm:pt>
    <dgm:pt modelId="{341E85B7-A887-4E7F-9A9B-3950D729967F}" type="pres">
      <dgm:prSet presAssocID="{BDF67686-E237-484E-BC59-E46A6676C7B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66F0B39-0BB4-4C50-9ABF-C69E21015183}" type="pres">
      <dgm:prSet presAssocID="{BDF67686-E237-484E-BC59-E46A6676C7B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E369A-8DF5-4B56-886A-26C64542B157}" type="pres">
      <dgm:prSet presAssocID="{484E7104-21D2-41C3-A4BA-793C057794E9}" presName="space" presStyleCnt="0"/>
      <dgm:spPr/>
    </dgm:pt>
    <dgm:pt modelId="{6588456B-603E-4F3F-8F70-64A4485C95BD}" type="pres">
      <dgm:prSet presAssocID="{A44B2CC7-7BBD-4D5E-8C11-2BD238858009}" presName="composite" presStyleCnt="0"/>
      <dgm:spPr/>
    </dgm:pt>
    <dgm:pt modelId="{F6F61474-92A9-4D08-889E-6F53FCDFC8F6}" type="pres">
      <dgm:prSet presAssocID="{A44B2CC7-7BBD-4D5E-8C11-2BD23885800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C7A9002-3C6C-41FB-AE12-F681991F6F4D}" type="pres">
      <dgm:prSet presAssocID="{A44B2CC7-7BBD-4D5E-8C11-2BD23885800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EB1A0-7863-4C53-8853-B54DB7A16BF8}" srcId="{0CB7818D-E924-417E-A19D-1E40BC308AC9}" destId="{A44B2CC7-7BBD-4D5E-8C11-2BD238858009}" srcOrd="1" destOrd="0" parTransId="{A2121AFB-220E-4CD2-8490-71BBAA9DB7C9}" sibTransId="{5261C0D8-6EAB-4DFD-A2C4-A20B321D7FD0}"/>
    <dgm:cxn modelId="{A61FA3E7-B504-4563-96EA-5F93A42050A6}" type="presOf" srcId="{0CB7818D-E924-417E-A19D-1E40BC308AC9}" destId="{9BD66C9B-B87A-4719-BF1D-8423380F2E68}" srcOrd="0" destOrd="0" presId="urn:microsoft.com/office/officeart/2005/8/layout/hList1"/>
    <dgm:cxn modelId="{AB6130AA-A3E6-4516-990C-4E3B133EA3B8}" type="presOf" srcId="{A44B2CC7-7BBD-4D5E-8C11-2BD238858009}" destId="{F6F61474-92A9-4D08-889E-6F53FCDFC8F6}" srcOrd="0" destOrd="0" presId="urn:microsoft.com/office/officeart/2005/8/layout/hList1"/>
    <dgm:cxn modelId="{B84DB7F0-EB21-4C3D-8883-94D382144124}" type="presOf" srcId="{7498105B-5991-49E5-8293-7A4D522CFFBC}" destId="{5C7A9002-3C6C-41FB-AE12-F681991F6F4D}" srcOrd="0" destOrd="0" presId="urn:microsoft.com/office/officeart/2005/8/layout/hList1"/>
    <dgm:cxn modelId="{A4B52324-2CFF-4DDA-A281-508EC2F5BB89}" type="presOf" srcId="{BDF67686-E237-484E-BC59-E46A6676C7BE}" destId="{341E85B7-A887-4E7F-9A9B-3950D729967F}" srcOrd="0" destOrd="0" presId="urn:microsoft.com/office/officeart/2005/8/layout/hList1"/>
    <dgm:cxn modelId="{1F6E053C-AE46-466C-A160-37B8A05125EF}" srcId="{A44B2CC7-7BBD-4D5E-8C11-2BD238858009}" destId="{7498105B-5991-49E5-8293-7A4D522CFFBC}" srcOrd="0" destOrd="0" parTransId="{32347B50-B7B1-40A1-870B-251777A5FA4C}" sibTransId="{00016564-22BA-4D2F-AF9C-15F0F2631642}"/>
    <dgm:cxn modelId="{08933263-180C-48D7-AED5-5CCCB95174E8}" srcId="{0CB7818D-E924-417E-A19D-1E40BC308AC9}" destId="{BDF67686-E237-484E-BC59-E46A6676C7BE}" srcOrd="0" destOrd="0" parTransId="{DCAFEBFA-1332-4163-BC00-85C2B5CA54DA}" sibTransId="{484E7104-21D2-41C3-A4BA-793C057794E9}"/>
    <dgm:cxn modelId="{145EB0AD-08C9-4983-94B3-5AB4EDADB24A}" srcId="{BDF67686-E237-484E-BC59-E46A6676C7BE}" destId="{89F51B33-38CA-4734-824B-3BD32AA74AEB}" srcOrd="0" destOrd="0" parTransId="{F8A2FD27-A281-4658-B857-9071B0700EB8}" sibTransId="{0132DD96-7EBA-46B2-A229-4B0ECEF23282}"/>
    <dgm:cxn modelId="{6625B726-2A88-4EB7-BA08-365F59A2AEC2}" type="presOf" srcId="{89F51B33-38CA-4734-824B-3BD32AA74AEB}" destId="{866F0B39-0BB4-4C50-9ABF-C69E21015183}" srcOrd="0" destOrd="0" presId="urn:microsoft.com/office/officeart/2005/8/layout/hList1"/>
    <dgm:cxn modelId="{6FFF7F16-9FBF-4AB8-8EE4-AB0366E39BE5}" type="presParOf" srcId="{9BD66C9B-B87A-4719-BF1D-8423380F2E68}" destId="{D7DB41DC-76DF-4D66-A082-5515550DECCD}" srcOrd="0" destOrd="0" presId="urn:microsoft.com/office/officeart/2005/8/layout/hList1"/>
    <dgm:cxn modelId="{E54D3F35-379B-496E-B97F-2DC512EEF2C6}" type="presParOf" srcId="{D7DB41DC-76DF-4D66-A082-5515550DECCD}" destId="{341E85B7-A887-4E7F-9A9B-3950D729967F}" srcOrd="0" destOrd="0" presId="urn:microsoft.com/office/officeart/2005/8/layout/hList1"/>
    <dgm:cxn modelId="{8B46C70B-7048-4E60-9910-B6EE19AF5CA4}" type="presParOf" srcId="{D7DB41DC-76DF-4D66-A082-5515550DECCD}" destId="{866F0B39-0BB4-4C50-9ABF-C69E21015183}" srcOrd="1" destOrd="0" presId="urn:microsoft.com/office/officeart/2005/8/layout/hList1"/>
    <dgm:cxn modelId="{F482F1F0-AE9B-4111-AF63-5CDAA015E5E6}" type="presParOf" srcId="{9BD66C9B-B87A-4719-BF1D-8423380F2E68}" destId="{E73E369A-8DF5-4B56-886A-26C64542B157}" srcOrd="1" destOrd="0" presId="urn:microsoft.com/office/officeart/2005/8/layout/hList1"/>
    <dgm:cxn modelId="{B1F9751E-39B1-45B1-ADE0-7708B480570A}" type="presParOf" srcId="{9BD66C9B-B87A-4719-BF1D-8423380F2E68}" destId="{6588456B-603E-4F3F-8F70-64A4485C95BD}" srcOrd="2" destOrd="0" presId="urn:microsoft.com/office/officeart/2005/8/layout/hList1"/>
    <dgm:cxn modelId="{BCFA83FA-3C9E-4400-8E1D-771D8317A03A}" type="presParOf" srcId="{6588456B-603E-4F3F-8F70-64A4485C95BD}" destId="{F6F61474-92A9-4D08-889E-6F53FCDFC8F6}" srcOrd="0" destOrd="0" presId="urn:microsoft.com/office/officeart/2005/8/layout/hList1"/>
    <dgm:cxn modelId="{81C325FF-445F-449E-8C31-79C1D4018577}" type="presParOf" srcId="{6588456B-603E-4F3F-8F70-64A4485C95BD}" destId="{5C7A9002-3C6C-41FB-AE12-F681991F6F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D703A-22FF-41E7-B517-C4BC993E4A0B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EB1B06-F736-4A6E-AA05-149F7F3F348A}">
      <dgm:prSet phldrT="[Текст]" custT="1"/>
      <dgm:spPr/>
      <dgm:t>
        <a:bodyPr/>
        <a:lstStyle/>
        <a:p>
          <a:r>
            <a:rPr lang="en-US" sz="1600" dirty="0" smtClean="0"/>
            <a:t>Hormone secretion</a:t>
          </a:r>
          <a:endParaRPr lang="ru-RU" sz="1600" dirty="0"/>
        </a:p>
      </dgm:t>
    </dgm:pt>
    <dgm:pt modelId="{43C8C32F-F8CB-44E8-86D0-F26579FD742B}" type="parTrans" cxnId="{C20FFCD0-35DE-4DBB-9324-B9766BDE40A1}">
      <dgm:prSet/>
      <dgm:spPr/>
      <dgm:t>
        <a:bodyPr/>
        <a:lstStyle/>
        <a:p>
          <a:endParaRPr lang="ru-RU"/>
        </a:p>
      </dgm:t>
    </dgm:pt>
    <dgm:pt modelId="{238C6317-9C0C-47A2-AB41-706196E70878}" type="sibTrans" cxnId="{C20FFCD0-35DE-4DBB-9324-B9766BDE40A1}">
      <dgm:prSet/>
      <dgm:spPr/>
      <dgm:t>
        <a:bodyPr/>
        <a:lstStyle/>
        <a:p>
          <a:endParaRPr lang="ru-RU"/>
        </a:p>
      </dgm:t>
    </dgm:pt>
    <dgm:pt modelId="{47BE74EA-4184-42D8-B9D8-DFFFC04DFFD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The hypothalamus controls the anterior pituitary gland (growth, metabolism, reproduction, and stress responses). And the posterior pituitary gland (labor contractions, lactation, and water conservation). </a:t>
          </a:r>
        </a:p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5A203837-1C2E-4E9F-90D2-237377D1E10A}" type="parTrans" cxnId="{3EF46E73-0488-4890-AB6D-8F701E177FB3}">
      <dgm:prSet/>
      <dgm:spPr/>
      <dgm:t>
        <a:bodyPr/>
        <a:lstStyle/>
        <a:p>
          <a:endParaRPr lang="ru-RU"/>
        </a:p>
      </dgm:t>
    </dgm:pt>
    <dgm:pt modelId="{5067695A-731E-45D7-868A-683627FF503A}" type="sibTrans" cxnId="{3EF46E73-0488-4890-AB6D-8F701E177FB3}">
      <dgm:prSet/>
      <dgm:spPr/>
      <dgm:t>
        <a:bodyPr/>
        <a:lstStyle/>
        <a:p>
          <a:endParaRPr lang="ru-RU"/>
        </a:p>
      </dgm:t>
    </dgm:pt>
    <dgm:pt modelId="{7DB61520-FD5C-46F6-8C46-3B823E1ACAE8}">
      <dgm:prSet phldrT="[Текст]" custT="1"/>
      <dgm:spPr/>
      <dgm:t>
        <a:bodyPr/>
        <a:lstStyle/>
        <a:p>
          <a:r>
            <a:rPr lang="en-US" sz="1600" dirty="0" smtClean="0"/>
            <a:t>Autonomic effects</a:t>
          </a:r>
          <a:endParaRPr lang="ru-RU" sz="1600" dirty="0"/>
        </a:p>
      </dgm:t>
    </dgm:pt>
    <dgm:pt modelId="{FF4388A2-3B6F-4415-BA2A-0244E177F076}" type="parTrans" cxnId="{9791488F-FA3D-4515-8929-340852B81033}">
      <dgm:prSet/>
      <dgm:spPr/>
      <dgm:t>
        <a:bodyPr/>
        <a:lstStyle/>
        <a:p>
          <a:endParaRPr lang="ru-RU"/>
        </a:p>
      </dgm:t>
    </dgm:pt>
    <dgm:pt modelId="{B73D3D0A-9E88-451B-802F-4589453CE7AE}" type="sibTrans" cxnId="{9791488F-FA3D-4515-8929-340852B81033}">
      <dgm:prSet/>
      <dgm:spPr/>
      <dgm:t>
        <a:bodyPr/>
        <a:lstStyle/>
        <a:p>
          <a:endParaRPr lang="ru-RU"/>
        </a:p>
      </dgm:t>
    </dgm:pt>
    <dgm:pt modelId="{35C46372-0D4D-4A5C-AA7C-F1289AF934AB}">
      <dgm:prSet phldrT="[Текст]"/>
      <dgm:spPr/>
      <dgm:t>
        <a:bodyPr/>
        <a:lstStyle/>
        <a:p>
          <a:r>
            <a:rPr lang="en-US" sz="1800" dirty="0" smtClean="0"/>
            <a:t>It influences HR, BP, GI secretion and motility, and pupillary diameter, etc.</a:t>
          </a:r>
          <a:endParaRPr lang="ru-RU" dirty="0"/>
        </a:p>
      </dgm:t>
    </dgm:pt>
    <dgm:pt modelId="{9064C030-FAA3-43ED-9064-84DCC3D39623}" type="parTrans" cxnId="{43D42B7A-5A0F-4E52-AD93-50F1C54384B9}">
      <dgm:prSet/>
      <dgm:spPr/>
      <dgm:t>
        <a:bodyPr/>
        <a:lstStyle/>
        <a:p>
          <a:endParaRPr lang="ru-RU"/>
        </a:p>
      </dgm:t>
    </dgm:pt>
    <dgm:pt modelId="{424CED76-D107-415F-9BD9-5E4EBA8CEBF3}" type="sibTrans" cxnId="{43D42B7A-5A0F-4E52-AD93-50F1C54384B9}">
      <dgm:prSet/>
      <dgm:spPr/>
      <dgm:t>
        <a:bodyPr/>
        <a:lstStyle/>
        <a:p>
          <a:endParaRPr lang="ru-RU"/>
        </a:p>
      </dgm:t>
    </dgm:pt>
    <dgm:pt modelId="{6B30FE1D-552D-4F10-9B08-5F3ED4CA365D}">
      <dgm:prSet phldrT="[Текст]" custT="1"/>
      <dgm:spPr/>
      <dgm:t>
        <a:bodyPr/>
        <a:lstStyle/>
        <a:p>
          <a:r>
            <a:rPr lang="en-US" sz="1600" smtClean="0"/>
            <a:t>Thermoregulation</a:t>
          </a:r>
          <a:endParaRPr lang="ru-RU" sz="1600" dirty="0"/>
        </a:p>
      </dgm:t>
    </dgm:pt>
    <dgm:pt modelId="{10C7219D-987B-4CFE-AE3D-05722D40CF84}" type="parTrans" cxnId="{41ABC00C-7567-4A8E-A278-0FE5DBDCC24C}">
      <dgm:prSet/>
      <dgm:spPr/>
      <dgm:t>
        <a:bodyPr/>
        <a:lstStyle/>
        <a:p>
          <a:endParaRPr lang="ru-RU"/>
        </a:p>
      </dgm:t>
    </dgm:pt>
    <dgm:pt modelId="{F15BD71E-4B79-488D-A414-D2A09B41CBE4}" type="sibTrans" cxnId="{41ABC00C-7567-4A8E-A278-0FE5DBDCC24C}">
      <dgm:prSet/>
      <dgm:spPr/>
      <dgm:t>
        <a:bodyPr/>
        <a:lstStyle/>
        <a:p>
          <a:endParaRPr lang="ru-RU"/>
        </a:p>
      </dgm:t>
    </dgm:pt>
    <dgm:pt modelId="{8F1B57CE-DCE0-470A-8DB2-112D8DF23BD0}">
      <dgm:prSet phldrT="[Текст]"/>
      <dgm:spPr/>
      <dgm:t>
        <a:bodyPr/>
        <a:lstStyle/>
        <a:p>
          <a:r>
            <a:rPr lang="en-US" sz="1800" dirty="0" smtClean="0"/>
            <a:t>The hypothalamus monitors body temperature</a:t>
          </a:r>
          <a:endParaRPr lang="ru-RU" dirty="0"/>
        </a:p>
      </dgm:t>
    </dgm:pt>
    <dgm:pt modelId="{540B058A-BF2B-4FB1-ADD7-36A2DAC48B19}" type="parTrans" cxnId="{518D7E96-5B50-444F-BB11-49ABEBB2CABD}">
      <dgm:prSet/>
      <dgm:spPr/>
      <dgm:t>
        <a:bodyPr/>
        <a:lstStyle/>
        <a:p>
          <a:endParaRPr lang="ru-RU"/>
        </a:p>
      </dgm:t>
    </dgm:pt>
    <dgm:pt modelId="{63912CD8-064D-4CB3-A1EB-93221C225E27}" type="sibTrans" cxnId="{518D7E96-5B50-444F-BB11-49ABEBB2CABD}">
      <dgm:prSet/>
      <dgm:spPr/>
      <dgm:t>
        <a:bodyPr/>
        <a:lstStyle/>
        <a:p>
          <a:endParaRPr lang="ru-RU"/>
        </a:p>
      </dgm:t>
    </dgm:pt>
    <dgm:pt modelId="{164FE14A-091D-4BB0-B3D6-E92D7A50F73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Food and water intake</a:t>
          </a:r>
          <a:endParaRPr lang="ru-RU" sz="16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400C24B6-3462-49D0-B506-2770650B9F06}" type="parTrans" cxnId="{A4375B68-8A92-40CC-845D-413489CFE889}">
      <dgm:prSet/>
      <dgm:spPr/>
      <dgm:t>
        <a:bodyPr/>
        <a:lstStyle/>
        <a:p>
          <a:endParaRPr lang="ru-RU"/>
        </a:p>
      </dgm:t>
    </dgm:pt>
    <dgm:pt modelId="{199AACC9-83FB-41F3-91A4-F5098023D3C1}" type="sibTrans" cxnId="{A4375B68-8A92-40CC-845D-413489CFE889}">
      <dgm:prSet/>
      <dgm:spPr/>
      <dgm:t>
        <a:bodyPr/>
        <a:lstStyle/>
        <a:p>
          <a:endParaRPr lang="ru-RU"/>
        </a:p>
      </dgm:t>
    </dgm:pt>
    <dgm:pt modelId="{801012A5-EB62-4E26-BDDD-CE81DC31180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The hypothalamus regulates sensations of hunger and satiety. Hypothalamic neurons called </a:t>
          </a:r>
          <a:r>
            <a:rPr lang="en-US" sz="1800" dirty="0" err="1" smtClean="0"/>
            <a:t>osmoreceptors</a:t>
          </a:r>
          <a:r>
            <a:rPr lang="en-US" sz="1800" dirty="0" smtClean="0"/>
            <a:t> monitor blood </a:t>
          </a:r>
          <a:r>
            <a:rPr lang="en-US" sz="1800" dirty="0" err="1" smtClean="0"/>
            <a:t>osmolarity</a:t>
          </a:r>
          <a:r>
            <a:rPr lang="en-US" sz="1800" dirty="0" smtClean="0"/>
            <a:t> and stimulate water-seeking and drinking behavior when the body is dehydrated. </a:t>
          </a:r>
          <a:endParaRPr lang="ru-RU" sz="1800" dirty="0" smtClean="0"/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CE7BB52C-BB47-44CB-829B-C99D6AB9CB3A}" type="parTrans" cxnId="{9A08AB78-EC9F-41D0-A8B4-52A6D0D358CD}">
      <dgm:prSet/>
      <dgm:spPr/>
      <dgm:t>
        <a:bodyPr/>
        <a:lstStyle/>
        <a:p>
          <a:endParaRPr lang="ru-RU"/>
        </a:p>
      </dgm:t>
    </dgm:pt>
    <dgm:pt modelId="{147F1A0E-4115-4725-A699-01C027C49924}" type="sibTrans" cxnId="{9A08AB78-EC9F-41D0-A8B4-52A6D0D358CD}">
      <dgm:prSet/>
      <dgm:spPr/>
      <dgm:t>
        <a:bodyPr/>
        <a:lstStyle/>
        <a:p>
          <a:endParaRPr lang="ru-RU"/>
        </a:p>
      </dgm:t>
    </dgm:pt>
    <dgm:pt modelId="{BAC415C4-7771-4CE4-9F6C-99C222A73FCB}" type="pres">
      <dgm:prSet presAssocID="{29ED703A-22FF-41E7-B517-C4BC993E4A0B}" presName="Name0" presStyleCnt="0">
        <dgm:presLayoutVars>
          <dgm:dir/>
          <dgm:animLvl val="lvl"/>
          <dgm:resizeHandles val="exact"/>
        </dgm:presLayoutVars>
      </dgm:prSet>
      <dgm:spPr/>
    </dgm:pt>
    <dgm:pt modelId="{CD266E38-5D14-4D44-BDD4-066015DBA94B}" type="pres">
      <dgm:prSet presAssocID="{40EB1B06-F736-4A6E-AA05-149F7F3F348A}" presName="linNode" presStyleCnt="0"/>
      <dgm:spPr/>
    </dgm:pt>
    <dgm:pt modelId="{CF942D75-9311-498C-A081-F9C255354E37}" type="pres">
      <dgm:prSet presAssocID="{40EB1B06-F736-4A6E-AA05-149F7F3F348A}" presName="parentText" presStyleLbl="node1" presStyleIdx="0" presStyleCnt="4" custScaleX="47808">
        <dgm:presLayoutVars>
          <dgm:chMax val="1"/>
          <dgm:bulletEnabled val="1"/>
        </dgm:presLayoutVars>
      </dgm:prSet>
      <dgm:spPr/>
    </dgm:pt>
    <dgm:pt modelId="{E4039404-B22A-43A5-B2AA-8BE70872C8CA}" type="pres">
      <dgm:prSet presAssocID="{40EB1B06-F736-4A6E-AA05-149F7F3F348A}" presName="descendantText" presStyleLbl="alignAccFollowNode1" presStyleIdx="0" presStyleCnt="4" custScaleX="11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29DFA-F177-435A-94C7-7936936214E1}" type="pres">
      <dgm:prSet presAssocID="{238C6317-9C0C-47A2-AB41-706196E70878}" presName="sp" presStyleCnt="0"/>
      <dgm:spPr/>
    </dgm:pt>
    <dgm:pt modelId="{2987CE4A-BA81-438B-AB4D-D50FA66870E5}" type="pres">
      <dgm:prSet presAssocID="{7DB61520-FD5C-46F6-8C46-3B823E1ACAE8}" presName="linNode" presStyleCnt="0"/>
      <dgm:spPr/>
    </dgm:pt>
    <dgm:pt modelId="{42B0C5B2-30CB-4BDE-B75D-A4C4B526EDC3}" type="pres">
      <dgm:prSet presAssocID="{7DB61520-FD5C-46F6-8C46-3B823E1ACAE8}" presName="parentText" presStyleLbl="node1" presStyleIdx="1" presStyleCnt="4" custScaleX="47808">
        <dgm:presLayoutVars>
          <dgm:chMax val="1"/>
          <dgm:bulletEnabled val="1"/>
        </dgm:presLayoutVars>
      </dgm:prSet>
      <dgm:spPr/>
    </dgm:pt>
    <dgm:pt modelId="{4EDE3D38-5841-4DC4-B453-C3920B8C0EC2}" type="pres">
      <dgm:prSet presAssocID="{7DB61520-FD5C-46F6-8C46-3B823E1ACAE8}" presName="descendantText" presStyleLbl="alignAccFollowNode1" presStyleIdx="1" presStyleCnt="4" custScaleX="11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AC7D6-E342-4E1A-9048-4DD9962CAFF7}" type="pres">
      <dgm:prSet presAssocID="{B73D3D0A-9E88-451B-802F-4589453CE7AE}" presName="sp" presStyleCnt="0"/>
      <dgm:spPr/>
    </dgm:pt>
    <dgm:pt modelId="{0C15E95C-0DF7-47CE-A8B4-9ED238548E56}" type="pres">
      <dgm:prSet presAssocID="{6B30FE1D-552D-4F10-9B08-5F3ED4CA365D}" presName="linNode" presStyleCnt="0"/>
      <dgm:spPr/>
    </dgm:pt>
    <dgm:pt modelId="{C8AEBA28-00CB-49D5-B9E5-0043B2ED9B9E}" type="pres">
      <dgm:prSet presAssocID="{6B30FE1D-552D-4F10-9B08-5F3ED4CA365D}" presName="parentText" presStyleLbl="node1" presStyleIdx="2" presStyleCnt="4" custScaleX="47808">
        <dgm:presLayoutVars>
          <dgm:chMax val="1"/>
          <dgm:bulletEnabled val="1"/>
        </dgm:presLayoutVars>
      </dgm:prSet>
      <dgm:spPr/>
    </dgm:pt>
    <dgm:pt modelId="{6AD0D75C-A0BA-43BB-9D23-2EB1F3A4B5BE}" type="pres">
      <dgm:prSet presAssocID="{6B30FE1D-552D-4F10-9B08-5F3ED4CA365D}" presName="descendantText" presStyleLbl="alignAccFollowNode1" presStyleIdx="2" presStyleCnt="4" custScaleX="11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80761-E849-499B-998C-1274F712A688}" type="pres">
      <dgm:prSet presAssocID="{F15BD71E-4B79-488D-A414-D2A09B41CBE4}" presName="sp" presStyleCnt="0"/>
      <dgm:spPr/>
    </dgm:pt>
    <dgm:pt modelId="{8E3A14B3-233D-4E23-8F31-A87419BE75A4}" type="pres">
      <dgm:prSet presAssocID="{164FE14A-091D-4BB0-B3D6-E92D7A50F735}" presName="linNode" presStyleCnt="0"/>
      <dgm:spPr/>
    </dgm:pt>
    <dgm:pt modelId="{63AE8975-57BB-463B-9105-36A3BFD36FDC}" type="pres">
      <dgm:prSet presAssocID="{164FE14A-091D-4BB0-B3D6-E92D7A50F735}" presName="parentText" presStyleLbl="node1" presStyleIdx="3" presStyleCnt="4" custScaleX="47808" custLinFactNeighborY="12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11CDF-0683-4053-876F-DB4DB6013195}" type="pres">
      <dgm:prSet presAssocID="{164FE14A-091D-4BB0-B3D6-E92D7A50F735}" presName="descendantText" presStyleLbl="alignAccFollowNode1" presStyleIdx="3" presStyleCnt="4" custScaleX="11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1488F-FA3D-4515-8929-340852B81033}" srcId="{29ED703A-22FF-41E7-B517-C4BC993E4A0B}" destId="{7DB61520-FD5C-46F6-8C46-3B823E1ACAE8}" srcOrd="1" destOrd="0" parTransId="{FF4388A2-3B6F-4415-BA2A-0244E177F076}" sibTransId="{B73D3D0A-9E88-451B-802F-4589453CE7AE}"/>
    <dgm:cxn modelId="{9F17DB2C-FA3B-48FE-8B09-EDDF621F361B}" type="presOf" srcId="{8F1B57CE-DCE0-470A-8DB2-112D8DF23BD0}" destId="{6AD0D75C-A0BA-43BB-9D23-2EB1F3A4B5BE}" srcOrd="0" destOrd="0" presId="urn:microsoft.com/office/officeart/2005/8/layout/vList5"/>
    <dgm:cxn modelId="{50370A65-D6D6-4742-B076-2C21B2FFCB13}" type="presOf" srcId="{29ED703A-22FF-41E7-B517-C4BC993E4A0B}" destId="{BAC415C4-7771-4CE4-9F6C-99C222A73FCB}" srcOrd="0" destOrd="0" presId="urn:microsoft.com/office/officeart/2005/8/layout/vList5"/>
    <dgm:cxn modelId="{E294121D-69FB-4022-93A1-C934719133C8}" type="presOf" srcId="{40EB1B06-F736-4A6E-AA05-149F7F3F348A}" destId="{CF942D75-9311-498C-A081-F9C255354E37}" srcOrd="0" destOrd="0" presId="urn:microsoft.com/office/officeart/2005/8/layout/vList5"/>
    <dgm:cxn modelId="{A4587E9B-55BE-4668-A47B-E36B0C30EE03}" type="presOf" srcId="{35C46372-0D4D-4A5C-AA7C-F1289AF934AB}" destId="{4EDE3D38-5841-4DC4-B453-C3920B8C0EC2}" srcOrd="0" destOrd="0" presId="urn:microsoft.com/office/officeart/2005/8/layout/vList5"/>
    <dgm:cxn modelId="{3EF46E73-0488-4890-AB6D-8F701E177FB3}" srcId="{40EB1B06-F736-4A6E-AA05-149F7F3F348A}" destId="{47BE74EA-4184-42D8-B9D8-DFFFC04DFFD1}" srcOrd="0" destOrd="0" parTransId="{5A203837-1C2E-4E9F-90D2-237377D1E10A}" sibTransId="{5067695A-731E-45D7-868A-683627FF503A}"/>
    <dgm:cxn modelId="{8F7D8B4C-3A44-4CFA-B2F3-593700F75964}" type="presOf" srcId="{7DB61520-FD5C-46F6-8C46-3B823E1ACAE8}" destId="{42B0C5B2-30CB-4BDE-B75D-A4C4B526EDC3}" srcOrd="0" destOrd="0" presId="urn:microsoft.com/office/officeart/2005/8/layout/vList5"/>
    <dgm:cxn modelId="{9A08AB78-EC9F-41D0-A8B4-52A6D0D358CD}" srcId="{164FE14A-091D-4BB0-B3D6-E92D7A50F735}" destId="{801012A5-EB62-4E26-BDDD-CE81DC311801}" srcOrd="0" destOrd="0" parTransId="{CE7BB52C-BB47-44CB-829B-C99D6AB9CB3A}" sibTransId="{147F1A0E-4115-4725-A699-01C027C49924}"/>
    <dgm:cxn modelId="{BCA33EF1-12A6-4750-9592-2C05605AD515}" type="presOf" srcId="{47BE74EA-4184-42D8-B9D8-DFFFC04DFFD1}" destId="{E4039404-B22A-43A5-B2AA-8BE70872C8CA}" srcOrd="0" destOrd="0" presId="urn:microsoft.com/office/officeart/2005/8/layout/vList5"/>
    <dgm:cxn modelId="{43D42B7A-5A0F-4E52-AD93-50F1C54384B9}" srcId="{7DB61520-FD5C-46F6-8C46-3B823E1ACAE8}" destId="{35C46372-0D4D-4A5C-AA7C-F1289AF934AB}" srcOrd="0" destOrd="0" parTransId="{9064C030-FAA3-43ED-9064-84DCC3D39623}" sibTransId="{424CED76-D107-415F-9BD9-5E4EBA8CEBF3}"/>
    <dgm:cxn modelId="{49AAD4E9-CA94-468C-9986-7510952BB75D}" type="presOf" srcId="{801012A5-EB62-4E26-BDDD-CE81DC311801}" destId="{49E11CDF-0683-4053-876F-DB4DB6013195}" srcOrd="0" destOrd="0" presId="urn:microsoft.com/office/officeart/2005/8/layout/vList5"/>
    <dgm:cxn modelId="{D083CE5F-2932-41B7-8677-5B369FA1FFBF}" type="presOf" srcId="{164FE14A-091D-4BB0-B3D6-E92D7A50F735}" destId="{63AE8975-57BB-463B-9105-36A3BFD36FDC}" srcOrd="0" destOrd="0" presId="urn:microsoft.com/office/officeart/2005/8/layout/vList5"/>
    <dgm:cxn modelId="{518D7E96-5B50-444F-BB11-49ABEBB2CABD}" srcId="{6B30FE1D-552D-4F10-9B08-5F3ED4CA365D}" destId="{8F1B57CE-DCE0-470A-8DB2-112D8DF23BD0}" srcOrd="0" destOrd="0" parTransId="{540B058A-BF2B-4FB1-ADD7-36A2DAC48B19}" sibTransId="{63912CD8-064D-4CB3-A1EB-93221C225E27}"/>
    <dgm:cxn modelId="{62178899-F05F-483E-8928-0E7447FB0A95}" type="presOf" srcId="{6B30FE1D-552D-4F10-9B08-5F3ED4CA365D}" destId="{C8AEBA28-00CB-49D5-B9E5-0043B2ED9B9E}" srcOrd="0" destOrd="0" presId="urn:microsoft.com/office/officeart/2005/8/layout/vList5"/>
    <dgm:cxn modelId="{C20FFCD0-35DE-4DBB-9324-B9766BDE40A1}" srcId="{29ED703A-22FF-41E7-B517-C4BC993E4A0B}" destId="{40EB1B06-F736-4A6E-AA05-149F7F3F348A}" srcOrd="0" destOrd="0" parTransId="{43C8C32F-F8CB-44E8-86D0-F26579FD742B}" sibTransId="{238C6317-9C0C-47A2-AB41-706196E70878}"/>
    <dgm:cxn modelId="{41ABC00C-7567-4A8E-A278-0FE5DBDCC24C}" srcId="{29ED703A-22FF-41E7-B517-C4BC993E4A0B}" destId="{6B30FE1D-552D-4F10-9B08-5F3ED4CA365D}" srcOrd="2" destOrd="0" parTransId="{10C7219D-987B-4CFE-AE3D-05722D40CF84}" sibTransId="{F15BD71E-4B79-488D-A414-D2A09B41CBE4}"/>
    <dgm:cxn modelId="{A4375B68-8A92-40CC-845D-413489CFE889}" srcId="{29ED703A-22FF-41E7-B517-C4BC993E4A0B}" destId="{164FE14A-091D-4BB0-B3D6-E92D7A50F735}" srcOrd="3" destOrd="0" parTransId="{400C24B6-3462-49D0-B506-2770650B9F06}" sibTransId="{199AACC9-83FB-41F3-91A4-F5098023D3C1}"/>
    <dgm:cxn modelId="{DBE84F11-32E5-42EC-B496-3ED9D3A023D0}" type="presParOf" srcId="{BAC415C4-7771-4CE4-9F6C-99C222A73FCB}" destId="{CD266E38-5D14-4D44-BDD4-066015DBA94B}" srcOrd="0" destOrd="0" presId="urn:microsoft.com/office/officeart/2005/8/layout/vList5"/>
    <dgm:cxn modelId="{43C634B7-51AB-4DE2-B5D3-53AAF895D712}" type="presParOf" srcId="{CD266E38-5D14-4D44-BDD4-066015DBA94B}" destId="{CF942D75-9311-498C-A081-F9C255354E37}" srcOrd="0" destOrd="0" presId="urn:microsoft.com/office/officeart/2005/8/layout/vList5"/>
    <dgm:cxn modelId="{5356F80F-4D3B-48BD-9818-CF54C8D4E943}" type="presParOf" srcId="{CD266E38-5D14-4D44-BDD4-066015DBA94B}" destId="{E4039404-B22A-43A5-B2AA-8BE70872C8CA}" srcOrd="1" destOrd="0" presId="urn:microsoft.com/office/officeart/2005/8/layout/vList5"/>
    <dgm:cxn modelId="{83C118F7-572D-4468-8F7C-91D431DA57E6}" type="presParOf" srcId="{BAC415C4-7771-4CE4-9F6C-99C222A73FCB}" destId="{83829DFA-F177-435A-94C7-7936936214E1}" srcOrd="1" destOrd="0" presId="urn:microsoft.com/office/officeart/2005/8/layout/vList5"/>
    <dgm:cxn modelId="{83B86A3A-6D31-4FF1-B53B-79015ABE2898}" type="presParOf" srcId="{BAC415C4-7771-4CE4-9F6C-99C222A73FCB}" destId="{2987CE4A-BA81-438B-AB4D-D50FA66870E5}" srcOrd="2" destOrd="0" presId="urn:microsoft.com/office/officeart/2005/8/layout/vList5"/>
    <dgm:cxn modelId="{D3D80C81-FA90-41B8-AAD4-C2E76B707224}" type="presParOf" srcId="{2987CE4A-BA81-438B-AB4D-D50FA66870E5}" destId="{42B0C5B2-30CB-4BDE-B75D-A4C4B526EDC3}" srcOrd="0" destOrd="0" presId="urn:microsoft.com/office/officeart/2005/8/layout/vList5"/>
    <dgm:cxn modelId="{AC64C806-5413-4236-9AC2-81E1874C0271}" type="presParOf" srcId="{2987CE4A-BA81-438B-AB4D-D50FA66870E5}" destId="{4EDE3D38-5841-4DC4-B453-C3920B8C0EC2}" srcOrd="1" destOrd="0" presId="urn:microsoft.com/office/officeart/2005/8/layout/vList5"/>
    <dgm:cxn modelId="{CC1F54A5-6DC3-4882-B062-2698B600383F}" type="presParOf" srcId="{BAC415C4-7771-4CE4-9F6C-99C222A73FCB}" destId="{BB0AC7D6-E342-4E1A-9048-4DD9962CAFF7}" srcOrd="3" destOrd="0" presId="urn:microsoft.com/office/officeart/2005/8/layout/vList5"/>
    <dgm:cxn modelId="{ED120EA3-8142-451C-9D4F-58E5960AC8D9}" type="presParOf" srcId="{BAC415C4-7771-4CE4-9F6C-99C222A73FCB}" destId="{0C15E95C-0DF7-47CE-A8B4-9ED238548E56}" srcOrd="4" destOrd="0" presId="urn:microsoft.com/office/officeart/2005/8/layout/vList5"/>
    <dgm:cxn modelId="{C946B467-8ABB-483B-98F1-8BE3DD4D838E}" type="presParOf" srcId="{0C15E95C-0DF7-47CE-A8B4-9ED238548E56}" destId="{C8AEBA28-00CB-49D5-B9E5-0043B2ED9B9E}" srcOrd="0" destOrd="0" presId="urn:microsoft.com/office/officeart/2005/8/layout/vList5"/>
    <dgm:cxn modelId="{EEB5B823-1DB3-45DD-A405-58A23E3659F8}" type="presParOf" srcId="{0C15E95C-0DF7-47CE-A8B4-9ED238548E56}" destId="{6AD0D75C-A0BA-43BB-9D23-2EB1F3A4B5BE}" srcOrd="1" destOrd="0" presId="urn:microsoft.com/office/officeart/2005/8/layout/vList5"/>
    <dgm:cxn modelId="{46F30AC9-812E-4CF6-A347-A4FA4B826AF5}" type="presParOf" srcId="{BAC415C4-7771-4CE4-9F6C-99C222A73FCB}" destId="{8F580761-E849-499B-998C-1274F712A688}" srcOrd="5" destOrd="0" presId="urn:microsoft.com/office/officeart/2005/8/layout/vList5"/>
    <dgm:cxn modelId="{5FBBB0CB-DCF0-4ED9-9B02-E059CC075EE1}" type="presParOf" srcId="{BAC415C4-7771-4CE4-9F6C-99C222A73FCB}" destId="{8E3A14B3-233D-4E23-8F31-A87419BE75A4}" srcOrd="6" destOrd="0" presId="urn:microsoft.com/office/officeart/2005/8/layout/vList5"/>
    <dgm:cxn modelId="{E7E343A6-DAAD-4755-B590-7EC7EF40CA54}" type="presParOf" srcId="{8E3A14B3-233D-4E23-8F31-A87419BE75A4}" destId="{63AE8975-57BB-463B-9105-36A3BFD36FDC}" srcOrd="0" destOrd="0" presId="urn:microsoft.com/office/officeart/2005/8/layout/vList5"/>
    <dgm:cxn modelId="{FFC147F5-5F3A-4D54-AE71-8DC9D15D2930}" type="presParOf" srcId="{8E3A14B3-233D-4E23-8F31-A87419BE75A4}" destId="{49E11CDF-0683-4053-876F-DB4DB60131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D703A-22FF-41E7-B517-C4BC993E4A0B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EB1B06-F736-4A6E-AA05-149F7F3F348A}">
      <dgm:prSet phldrT="[Текст]" custT="1"/>
      <dgm:spPr/>
      <dgm:t>
        <a:bodyPr/>
        <a:lstStyle/>
        <a:p>
          <a:r>
            <a:rPr lang="en-US" sz="1600" dirty="0" smtClean="0"/>
            <a:t>circadian rhythms</a:t>
          </a:r>
          <a:endParaRPr lang="ru-RU" sz="1600" dirty="0"/>
        </a:p>
      </dgm:t>
    </dgm:pt>
    <dgm:pt modelId="{43C8C32F-F8CB-44E8-86D0-F26579FD742B}" type="parTrans" cxnId="{C20FFCD0-35DE-4DBB-9324-B9766BDE40A1}">
      <dgm:prSet/>
      <dgm:spPr/>
      <dgm:t>
        <a:bodyPr/>
        <a:lstStyle/>
        <a:p>
          <a:endParaRPr lang="ru-RU"/>
        </a:p>
      </dgm:t>
    </dgm:pt>
    <dgm:pt modelId="{238C6317-9C0C-47A2-AB41-706196E70878}" type="sibTrans" cxnId="{C20FFCD0-35DE-4DBB-9324-B9766BDE40A1}">
      <dgm:prSet/>
      <dgm:spPr/>
      <dgm:t>
        <a:bodyPr/>
        <a:lstStyle/>
        <a:p>
          <a:endParaRPr lang="ru-RU"/>
        </a:p>
      </dgm:t>
    </dgm:pt>
    <dgm:pt modelId="{47BE74EA-4184-42D8-B9D8-DFFFC04DFFD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It regulates the rhythm of sleep and waking, controls our 24-hour (circadian) rhythm of activity.</a:t>
          </a:r>
          <a:endParaRPr lang="ru-RU" sz="1400" dirty="0"/>
        </a:p>
      </dgm:t>
    </dgm:pt>
    <dgm:pt modelId="{5A203837-1C2E-4E9F-90D2-237377D1E10A}" type="parTrans" cxnId="{3EF46E73-0488-4890-AB6D-8F701E177FB3}">
      <dgm:prSet/>
      <dgm:spPr/>
      <dgm:t>
        <a:bodyPr/>
        <a:lstStyle/>
        <a:p>
          <a:endParaRPr lang="ru-RU"/>
        </a:p>
      </dgm:t>
    </dgm:pt>
    <dgm:pt modelId="{5067695A-731E-45D7-868A-683627FF503A}" type="sibTrans" cxnId="{3EF46E73-0488-4890-AB6D-8F701E177FB3}">
      <dgm:prSet/>
      <dgm:spPr/>
      <dgm:t>
        <a:bodyPr/>
        <a:lstStyle/>
        <a:p>
          <a:endParaRPr lang="ru-RU"/>
        </a:p>
      </dgm:t>
    </dgm:pt>
    <dgm:pt modelId="{7DB61520-FD5C-46F6-8C46-3B823E1ACAE8}">
      <dgm:prSet phldrT="[Текст]" custT="1"/>
      <dgm:spPr/>
      <dgm:t>
        <a:bodyPr/>
        <a:lstStyle/>
        <a:p>
          <a:r>
            <a:rPr lang="en-US" sz="1600" dirty="0" smtClean="0"/>
            <a:t>Memory</a:t>
          </a:r>
          <a:endParaRPr lang="ru-RU" sz="1600" dirty="0"/>
        </a:p>
      </dgm:t>
    </dgm:pt>
    <dgm:pt modelId="{FF4388A2-3B6F-4415-BA2A-0244E177F076}" type="parTrans" cxnId="{9791488F-FA3D-4515-8929-340852B81033}">
      <dgm:prSet/>
      <dgm:spPr/>
      <dgm:t>
        <a:bodyPr/>
        <a:lstStyle/>
        <a:p>
          <a:endParaRPr lang="ru-RU"/>
        </a:p>
      </dgm:t>
    </dgm:pt>
    <dgm:pt modelId="{B73D3D0A-9E88-451B-802F-4589453CE7AE}" type="sibTrans" cxnId="{9791488F-FA3D-4515-8929-340852B81033}">
      <dgm:prSet/>
      <dgm:spPr/>
      <dgm:t>
        <a:bodyPr/>
        <a:lstStyle/>
        <a:p>
          <a:endParaRPr lang="ru-RU"/>
        </a:p>
      </dgm:t>
    </dgm:pt>
    <dgm:pt modelId="{35C46372-0D4D-4A5C-AA7C-F1289AF934AB}">
      <dgm:prSet phldrT="[Текст]" custT="1"/>
      <dgm:spPr/>
      <dgm:t>
        <a:bodyPr/>
        <a:lstStyle/>
        <a:p>
          <a:r>
            <a:rPr lang="en-US" sz="1400" dirty="0" smtClean="0"/>
            <a:t>The mammillary nuclei lie in the pathway of signals traveling from the hippocampus, an important memory center of the brain, to the thalamus. </a:t>
          </a:r>
          <a:endParaRPr lang="ru-RU" sz="1400" dirty="0"/>
        </a:p>
      </dgm:t>
    </dgm:pt>
    <dgm:pt modelId="{9064C030-FAA3-43ED-9064-84DCC3D39623}" type="parTrans" cxnId="{43D42B7A-5A0F-4E52-AD93-50F1C54384B9}">
      <dgm:prSet/>
      <dgm:spPr/>
      <dgm:t>
        <a:bodyPr/>
        <a:lstStyle/>
        <a:p>
          <a:endParaRPr lang="ru-RU"/>
        </a:p>
      </dgm:t>
    </dgm:pt>
    <dgm:pt modelId="{424CED76-D107-415F-9BD9-5E4EBA8CEBF3}" type="sibTrans" cxnId="{43D42B7A-5A0F-4E52-AD93-50F1C54384B9}">
      <dgm:prSet/>
      <dgm:spPr/>
      <dgm:t>
        <a:bodyPr/>
        <a:lstStyle/>
        <a:p>
          <a:endParaRPr lang="ru-RU"/>
        </a:p>
      </dgm:t>
    </dgm:pt>
    <dgm:pt modelId="{6B30FE1D-552D-4F10-9B08-5F3ED4CA365D}">
      <dgm:prSet phldrT="[Текст]" custT="1"/>
      <dgm:spPr/>
      <dgm:t>
        <a:bodyPr/>
        <a:lstStyle/>
        <a:p>
          <a:r>
            <a:rPr lang="en-US" sz="1600" dirty="0" smtClean="0"/>
            <a:t>.. Emotional behavior</a:t>
          </a:r>
          <a:endParaRPr lang="ru-RU" sz="1600" dirty="0"/>
        </a:p>
      </dgm:t>
    </dgm:pt>
    <dgm:pt modelId="{10C7219D-987B-4CFE-AE3D-05722D40CF84}" type="parTrans" cxnId="{41ABC00C-7567-4A8E-A278-0FE5DBDCC24C}">
      <dgm:prSet/>
      <dgm:spPr/>
      <dgm:t>
        <a:bodyPr/>
        <a:lstStyle/>
        <a:p>
          <a:endParaRPr lang="ru-RU"/>
        </a:p>
      </dgm:t>
    </dgm:pt>
    <dgm:pt modelId="{F15BD71E-4B79-488D-A414-D2A09B41CBE4}" type="sibTrans" cxnId="{41ABC00C-7567-4A8E-A278-0FE5DBDCC24C}">
      <dgm:prSet/>
      <dgm:spPr/>
      <dgm:t>
        <a:bodyPr/>
        <a:lstStyle/>
        <a:p>
          <a:endParaRPr lang="ru-RU"/>
        </a:p>
      </dgm:t>
    </dgm:pt>
    <dgm:pt modelId="{8F1B57CE-DCE0-470A-8DB2-112D8DF23BD0}">
      <dgm:prSet phldrT="[Текст]" custT="1"/>
      <dgm:spPr/>
      <dgm:t>
        <a:bodyPr/>
        <a:lstStyle/>
        <a:p>
          <a:r>
            <a:rPr lang="en-US" sz="1400" dirty="0" smtClean="0"/>
            <a:t>Hypothalamic centers are involved in a variety of emotional responses including anger, aggression, fear, pleasure, etc.</a:t>
          </a:r>
          <a:endParaRPr lang="ru-RU" sz="1400" dirty="0"/>
        </a:p>
      </dgm:t>
    </dgm:pt>
    <dgm:pt modelId="{540B058A-BF2B-4FB1-ADD7-36A2DAC48B19}" type="parTrans" cxnId="{518D7E96-5B50-444F-BB11-49ABEBB2CABD}">
      <dgm:prSet/>
      <dgm:spPr/>
      <dgm:t>
        <a:bodyPr/>
        <a:lstStyle/>
        <a:p>
          <a:endParaRPr lang="ru-RU"/>
        </a:p>
      </dgm:t>
    </dgm:pt>
    <dgm:pt modelId="{63912CD8-064D-4CB3-A1EB-93221C225E27}" type="sibTrans" cxnId="{518D7E96-5B50-444F-BB11-49ABEBB2CABD}">
      <dgm:prSet/>
      <dgm:spPr/>
      <dgm:t>
        <a:bodyPr/>
        <a:lstStyle/>
        <a:p>
          <a:endParaRPr lang="ru-RU"/>
        </a:p>
      </dgm:t>
    </dgm:pt>
    <dgm:pt modelId="{BAC415C4-7771-4CE4-9F6C-99C222A73FCB}" type="pres">
      <dgm:prSet presAssocID="{29ED703A-22FF-41E7-B517-C4BC993E4A0B}" presName="Name0" presStyleCnt="0">
        <dgm:presLayoutVars>
          <dgm:dir/>
          <dgm:animLvl val="lvl"/>
          <dgm:resizeHandles val="exact"/>
        </dgm:presLayoutVars>
      </dgm:prSet>
      <dgm:spPr/>
    </dgm:pt>
    <dgm:pt modelId="{CD266E38-5D14-4D44-BDD4-066015DBA94B}" type="pres">
      <dgm:prSet presAssocID="{40EB1B06-F736-4A6E-AA05-149F7F3F348A}" presName="linNode" presStyleCnt="0"/>
      <dgm:spPr/>
    </dgm:pt>
    <dgm:pt modelId="{CF942D75-9311-498C-A081-F9C255354E37}" type="pres">
      <dgm:prSet presAssocID="{40EB1B06-F736-4A6E-AA05-149F7F3F348A}" presName="parentText" presStyleLbl="node1" presStyleIdx="0" presStyleCnt="3" custScaleX="47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39404-B22A-43A5-B2AA-8BE70872C8CA}" type="pres">
      <dgm:prSet presAssocID="{40EB1B06-F736-4A6E-AA05-149F7F3F348A}" presName="descendantText" presStyleLbl="alignAccFollowNode1" presStyleIdx="0" presStyleCnt="3" custScaleX="11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29DFA-F177-435A-94C7-7936936214E1}" type="pres">
      <dgm:prSet presAssocID="{238C6317-9C0C-47A2-AB41-706196E70878}" presName="sp" presStyleCnt="0"/>
      <dgm:spPr/>
    </dgm:pt>
    <dgm:pt modelId="{2987CE4A-BA81-438B-AB4D-D50FA66870E5}" type="pres">
      <dgm:prSet presAssocID="{7DB61520-FD5C-46F6-8C46-3B823E1ACAE8}" presName="linNode" presStyleCnt="0"/>
      <dgm:spPr/>
    </dgm:pt>
    <dgm:pt modelId="{42B0C5B2-30CB-4BDE-B75D-A4C4B526EDC3}" type="pres">
      <dgm:prSet presAssocID="{7DB61520-FD5C-46F6-8C46-3B823E1ACAE8}" presName="parentText" presStyleLbl="node1" presStyleIdx="1" presStyleCnt="3" custScaleX="47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E3D38-5841-4DC4-B453-C3920B8C0EC2}" type="pres">
      <dgm:prSet presAssocID="{7DB61520-FD5C-46F6-8C46-3B823E1ACAE8}" presName="descendantText" presStyleLbl="alignAccFollowNode1" presStyleIdx="1" presStyleCnt="3" custScaleX="11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AC7D6-E342-4E1A-9048-4DD9962CAFF7}" type="pres">
      <dgm:prSet presAssocID="{B73D3D0A-9E88-451B-802F-4589453CE7AE}" presName="sp" presStyleCnt="0"/>
      <dgm:spPr/>
    </dgm:pt>
    <dgm:pt modelId="{0C15E95C-0DF7-47CE-A8B4-9ED238548E56}" type="pres">
      <dgm:prSet presAssocID="{6B30FE1D-552D-4F10-9B08-5F3ED4CA365D}" presName="linNode" presStyleCnt="0"/>
      <dgm:spPr/>
    </dgm:pt>
    <dgm:pt modelId="{C8AEBA28-00CB-49D5-B9E5-0043B2ED9B9E}" type="pres">
      <dgm:prSet presAssocID="{6B30FE1D-552D-4F10-9B08-5F3ED4CA365D}" presName="parentText" presStyleLbl="node1" presStyleIdx="2" presStyleCnt="3" custScaleX="478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0D75C-A0BA-43BB-9D23-2EB1F3A4B5BE}" type="pres">
      <dgm:prSet presAssocID="{6B30FE1D-552D-4F10-9B08-5F3ED4CA365D}" presName="descendantText" presStyleLbl="alignAccFollowNode1" presStyleIdx="2" presStyleCnt="3" custScaleX="11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23850-2960-4124-8366-6F8702C526E6}" type="presOf" srcId="{29ED703A-22FF-41E7-B517-C4BC993E4A0B}" destId="{BAC415C4-7771-4CE4-9F6C-99C222A73FCB}" srcOrd="0" destOrd="0" presId="urn:microsoft.com/office/officeart/2005/8/layout/vList5"/>
    <dgm:cxn modelId="{25C41CD8-62C6-4DF4-81C5-A6875A2068CC}" type="presOf" srcId="{40EB1B06-F736-4A6E-AA05-149F7F3F348A}" destId="{CF942D75-9311-498C-A081-F9C255354E37}" srcOrd="0" destOrd="0" presId="urn:microsoft.com/office/officeart/2005/8/layout/vList5"/>
    <dgm:cxn modelId="{43D42B7A-5A0F-4E52-AD93-50F1C54384B9}" srcId="{7DB61520-FD5C-46F6-8C46-3B823E1ACAE8}" destId="{35C46372-0D4D-4A5C-AA7C-F1289AF934AB}" srcOrd="0" destOrd="0" parTransId="{9064C030-FAA3-43ED-9064-84DCC3D39623}" sibTransId="{424CED76-D107-415F-9BD9-5E4EBA8CEBF3}"/>
    <dgm:cxn modelId="{41ABC00C-7567-4A8E-A278-0FE5DBDCC24C}" srcId="{29ED703A-22FF-41E7-B517-C4BC993E4A0B}" destId="{6B30FE1D-552D-4F10-9B08-5F3ED4CA365D}" srcOrd="2" destOrd="0" parTransId="{10C7219D-987B-4CFE-AE3D-05722D40CF84}" sibTransId="{F15BD71E-4B79-488D-A414-D2A09B41CBE4}"/>
    <dgm:cxn modelId="{4721B623-0917-4AE8-9806-DBC7C0B612D3}" type="presOf" srcId="{8F1B57CE-DCE0-470A-8DB2-112D8DF23BD0}" destId="{6AD0D75C-A0BA-43BB-9D23-2EB1F3A4B5BE}" srcOrd="0" destOrd="0" presId="urn:microsoft.com/office/officeart/2005/8/layout/vList5"/>
    <dgm:cxn modelId="{BC7D4349-F897-4EFA-B211-53827540AA8A}" type="presOf" srcId="{35C46372-0D4D-4A5C-AA7C-F1289AF934AB}" destId="{4EDE3D38-5841-4DC4-B453-C3920B8C0EC2}" srcOrd="0" destOrd="0" presId="urn:microsoft.com/office/officeart/2005/8/layout/vList5"/>
    <dgm:cxn modelId="{753BE3DE-BB4A-441E-8B61-2EAFB3F541CF}" type="presOf" srcId="{6B30FE1D-552D-4F10-9B08-5F3ED4CA365D}" destId="{C8AEBA28-00CB-49D5-B9E5-0043B2ED9B9E}" srcOrd="0" destOrd="0" presId="urn:microsoft.com/office/officeart/2005/8/layout/vList5"/>
    <dgm:cxn modelId="{7AA9D0D8-24FA-4B86-9A1B-74F3A3489313}" type="presOf" srcId="{47BE74EA-4184-42D8-B9D8-DFFFC04DFFD1}" destId="{E4039404-B22A-43A5-B2AA-8BE70872C8CA}" srcOrd="0" destOrd="0" presId="urn:microsoft.com/office/officeart/2005/8/layout/vList5"/>
    <dgm:cxn modelId="{9791488F-FA3D-4515-8929-340852B81033}" srcId="{29ED703A-22FF-41E7-B517-C4BC993E4A0B}" destId="{7DB61520-FD5C-46F6-8C46-3B823E1ACAE8}" srcOrd="1" destOrd="0" parTransId="{FF4388A2-3B6F-4415-BA2A-0244E177F076}" sibTransId="{B73D3D0A-9E88-451B-802F-4589453CE7AE}"/>
    <dgm:cxn modelId="{C20FFCD0-35DE-4DBB-9324-B9766BDE40A1}" srcId="{29ED703A-22FF-41E7-B517-C4BC993E4A0B}" destId="{40EB1B06-F736-4A6E-AA05-149F7F3F348A}" srcOrd="0" destOrd="0" parTransId="{43C8C32F-F8CB-44E8-86D0-F26579FD742B}" sibTransId="{238C6317-9C0C-47A2-AB41-706196E70878}"/>
    <dgm:cxn modelId="{518D7E96-5B50-444F-BB11-49ABEBB2CABD}" srcId="{6B30FE1D-552D-4F10-9B08-5F3ED4CA365D}" destId="{8F1B57CE-DCE0-470A-8DB2-112D8DF23BD0}" srcOrd="0" destOrd="0" parTransId="{540B058A-BF2B-4FB1-ADD7-36A2DAC48B19}" sibTransId="{63912CD8-064D-4CB3-A1EB-93221C225E27}"/>
    <dgm:cxn modelId="{3EF46E73-0488-4890-AB6D-8F701E177FB3}" srcId="{40EB1B06-F736-4A6E-AA05-149F7F3F348A}" destId="{47BE74EA-4184-42D8-B9D8-DFFFC04DFFD1}" srcOrd="0" destOrd="0" parTransId="{5A203837-1C2E-4E9F-90D2-237377D1E10A}" sibTransId="{5067695A-731E-45D7-868A-683627FF503A}"/>
    <dgm:cxn modelId="{2F590D54-8978-454D-85B2-EFCD05C9FFEA}" type="presOf" srcId="{7DB61520-FD5C-46F6-8C46-3B823E1ACAE8}" destId="{42B0C5B2-30CB-4BDE-B75D-A4C4B526EDC3}" srcOrd="0" destOrd="0" presId="urn:microsoft.com/office/officeart/2005/8/layout/vList5"/>
    <dgm:cxn modelId="{348D0B47-BDCC-43CF-9A75-C1FBD17EC3B7}" type="presParOf" srcId="{BAC415C4-7771-4CE4-9F6C-99C222A73FCB}" destId="{CD266E38-5D14-4D44-BDD4-066015DBA94B}" srcOrd="0" destOrd="0" presId="urn:microsoft.com/office/officeart/2005/8/layout/vList5"/>
    <dgm:cxn modelId="{3FD13F15-1055-4111-832D-BC430F628B16}" type="presParOf" srcId="{CD266E38-5D14-4D44-BDD4-066015DBA94B}" destId="{CF942D75-9311-498C-A081-F9C255354E37}" srcOrd="0" destOrd="0" presId="urn:microsoft.com/office/officeart/2005/8/layout/vList5"/>
    <dgm:cxn modelId="{D828FA9B-1BC2-422F-B60A-2117EAE9EC96}" type="presParOf" srcId="{CD266E38-5D14-4D44-BDD4-066015DBA94B}" destId="{E4039404-B22A-43A5-B2AA-8BE70872C8CA}" srcOrd="1" destOrd="0" presId="urn:microsoft.com/office/officeart/2005/8/layout/vList5"/>
    <dgm:cxn modelId="{DEF60CCA-4E11-41B9-BF92-68129B88F549}" type="presParOf" srcId="{BAC415C4-7771-4CE4-9F6C-99C222A73FCB}" destId="{83829DFA-F177-435A-94C7-7936936214E1}" srcOrd="1" destOrd="0" presId="urn:microsoft.com/office/officeart/2005/8/layout/vList5"/>
    <dgm:cxn modelId="{C9C75FBC-943E-4DE4-BBF8-7E18B3F6A704}" type="presParOf" srcId="{BAC415C4-7771-4CE4-9F6C-99C222A73FCB}" destId="{2987CE4A-BA81-438B-AB4D-D50FA66870E5}" srcOrd="2" destOrd="0" presId="urn:microsoft.com/office/officeart/2005/8/layout/vList5"/>
    <dgm:cxn modelId="{95A87235-C6F4-4FC0-B01C-9023CC00311E}" type="presParOf" srcId="{2987CE4A-BA81-438B-AB4D-D50FA66870E5}" destId="{42B0C5B2-30CB-4BDE-B75D-A4C4B526EDC3}" srcOrd="0" destOrd="0" presId="urn:microsoft.com/office/officeart/2005/8/layout/vList5"/>
    <dgm:cxn modelId="{99B6C251-0D03-4AB2-9029-475D6DFB05B8}" type="presParOf" srcId="{2987CE4A-BA81-438B-AB4D-D50FA66870E5}" destId="{4EDE3D38-5841-4DC4-B453-C3920B8C0EC2}" srcOrd="1" destOrd="0" presId="urn:microsoft.com/office/officeart/2005/8/layout/vList5"/>
    <dgm:cxn modelId="{10F3A085-57E0-4333-ABDD-E0FF5172CA00}" type="presParOf" srcId="{BAC415C4-7771-4CE4-9F6C-99C222A73FCB}" destId="{BB0AC7D6-E342-4E1A-9048-4DD9962CAFF7}" srcOrd="3" destOrd="0" presId="urn:microsoft.com/office/officeart/2005/8/layout/vList5"/>
    <dgm:cxn modelId="{F5EBCFE2-7D83-4BAE-8D06-759EF4D86427}" type="presParOf" srcId="{BAC415C4-7771-4CE4-9F6C-99C222A73FCB}" destId="{0C15E95C-0DF7-47CE-A8B4-9ED238548E56}" srcOrd="4" destOrd="0" presId="urn:microsoft.com/office/officeart/2005/8/layout/vList5"/>
    <dgm:cxn modelId="{18987E55-7EEA-4B8A-9F8B-92D76D9F3A1A}" type="presParOf" srcId="{0C15E95C-0DF7-47CE-A8B4-9ED238548E56}" destId="{C8AEBA28-00CB-49D5-B9E5-0043B2ED9B9E}" srcOrd="0" destOrd="0" presId="urn:microsoft.com/office/officeart/2005/8/layout/vList5"/>
    <dgm:cxn modelId="{DAD0FCEA-55F4-4F57-8E81-FDBB5E1EA84A}" type="presParOf" srcId="{0C15E95C-0DF7-47CE-A8B4-9ED238548E56}" destId="{6AD0D75C-A0BA-43BB-9D23-2EB1F3A4B5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E85B7-A887-4E7F-9A9B-3950D729967F}">
      <dsp:nvSpPr>
        <dsp:cNvPr id="0" name=""/>
        <dsp:cNvSpPr/>
      </dsp:nvSpPr>
      <dsp:spPr>
        <a:xfrm>
          <a:off x="29" y="51960"/>
          <a:ext cx="2848570" cy="662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diencephalon </a:t>
          </a:r>
          <a:endParaRPr lang="ru-RU" sz="2300" kern="1200" dirty="0"/>
        </a:p>
      </dsp:txBody>
      <dsp:txXfrm>
        <a:off x="29" y="51960"/>
        <a:ext cx="2848570" cy="662400"/>
      </dsp:txXfrm>
    </dsp:sp>
    <dsp:sp modelId="{866F0B39-0BB4-4C50-9ABF-C69E21015183}">
      <dsp:nvSpPr>
        <dsp:cNvPr id="0" name=""/>
        <dsp:cNvSpPr/>
      </dsp:nvSpPr>
      <dsp:spPr>
        <a:xfrm>
          <a:off x="29" y="714360"/>
          <a:ext cx="2848570" cy="16099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encloses the third ventricle and is the most rostral part of the brainstem</a:t>
          </a:r>
          <a:endParaRPr lang="ru-RU" sz="2300" kern="1200" dirty="0"/>
        </a:p>
      </dsp:txBody>
      <dsp:txXfrm>
        <a:off x="29" y="714360"/>
        <a:ext cx="2848570" cy="1609942"/>
      </dsp:txXfrm>
    </dsp:sp>
    <dsp:sp modelId="{F6F61474-92A9-4D08-889E-6F53FCDFC8F6}">
      <dsp:nvSpPr>
        <dsp:cNvPr id="0" name=""/>
        <dsp:cNvSpPr/>
      </dsp:nvSpPr>
      <dsp:spPr>
        <a:xfrm>
          <a:off x="3247399" y="51960"/>
          <a:ext cx="2848570" cy="662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telencephalon</a:t>
          </a:r>
          <a:endParaRPr lang="ru-RU" sz="2300" kern="1200" dirty="0"/>
        </a:p>
      </dsp:txBody>
      <dsp:txXfrm>
        <a:off x="3247399" y="51960"/>
        <a:ext cx="2848570" cy="662400"/>
      </dsp:txXfrm>
    </dsp:sp>
    <dsp:sp modelId="{5C7A9002-3C6C-41FB-AE12-F681991F6F4D}">
      <dsp:nvSpPr>
        <dsp:cNvPr id="0" name=""/>
        <dsp:cNvSpPr/>
      </dsp:nvSpPr>
      <dsp:spPr>
        <a:xfrm>
          <a:off x="3247399" y="714360"/>
          <a:ext cx="2848570" cy="16099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develops chiefly into the cerebrum</a:t>
          </a:r>
          <a:endParaRPr lang="ru-RU" sz="2300" kern="1200" dirty="0"/>
        </a:p>
      </dsp:txBody>
      <dsp:txXfrm>
        <a:off x="3247399" y="714360"/>
        <a:ext cx="2848570" cy="1609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39404-B22A-43A5-B2AA-8BE70872C8CA}">
      <dsp:nvSpPr>
        <dsp:cNvPr id="0" name=""/>
        <dsp:cNvSpPr/>
      </dsp:nvSpPr>
      <dsp:spPr>
        <a:xfrm rot="5400000">
          <a:off x="4163050" y="-2268663"/>
          <a:ext cx="873631" cy="56339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kern="1200" dirty="0" smtClean="0"/>
            <a:t>The hypothalamus controls the anterior pituitary gland (growth, metabolism, reproduction, and stress responses). And the posterior pituitary gland (labor contractions, lactation, and water conservation). </a:t>
          </a: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1782913" y="154121"/>
        <a:ext cx="5591260" cy="788337"/>
      </dsp:txXfrm>
    </dsp:sp>
    <dsp:sp modelId="{CF942D75-9311-498C-A081-F9C255354E37}">
      <dsp:nvSpPr>
        <dsp:cNvPr id="0" name=""/>
        <dsp:cNvSpPr/>
      </dsp:nvSpPr>
      <dsp:spPr>
        <a:xfrm>
          <a:off x="432052" y="2270"/>
          <a:ext cx="1350859" cy="10920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Hormone secretion</a:t>
          </a:r>
          <a:endParaRPr lang="ru-RU" sz="1600" kern="1200" dirty="0"/>
        </a:p>
      </dsp:txBody>
      <dsp:txXfrm>
        <a:off x="485361" y="55579"/>
        <a:ext cx="1244241" cy="985421"/>
      </dsp:txXfrm>
    </dsp:sp>
    <dsp:sp modelId="{4EDE3D38-5841-4DC4-B453-C3920B8C0EC2}">
      <dsp:nvSpPr>
        <dsp:cNvPr id="0" name=""/>
        <dsp:cNvSpPr/>
      </dsp:nvSpPr>
      <dsp:spPr>
        <a:xfrm rot="5400000">
          <a:off x="4163050" y="-1122022"/>
          <a:ext cx="873631" cy="56339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It influences HR, BP, GI secretion and motility, and pupillary diameter, etc.</a:t>
          </a:r>
          <a:endParaRPr lang="ru-RU" sz="1200" kern="1200" dirty="0"/>
        </a:p>
      </dsp:txBody>
      <dsp:txXfrm rot="-5400000">
        <a:off x="1782913" y="1300762"/>
        <a:ext cx="5591260" cy="788337"/>
      </dsp:txXfrm>
    </dsp:sp>
    <dsp:sp modelId="{42B0C5B2-30CB-4BDE-B75D-A4C4B526EDC3}">
      <dsp:nvSpPr>
        <dsp:cNvPr id="0" name=""/>
        <dsp:cNvSpPr/>
      </dsp:nvSpPr>
      <dsp:spPr>
        <a:xfrm>
          <a:off x="432052" y="1148911"/>
          <a:ext cx="1350859" cy="10920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Autonomic effects</a:t>
          </a:r>
          <a:endParaRPr lang="ru-RU" sz="1600" kern="1200" dirty="0"/>
        </a:p>
      </dsp:txBody>
      <dsp:txXfrm>
        <a:off x="485361" y="1202220"/>
        <a:ext cx="1244241" cy="985421"/>
      </dsp:txXfrm>
    </dsp:sp>
    <dsp:sp modelId="{6AD0D75C-A0BA-43BB-9D23-2EB1F3A4B5BE}">
      <dsp:nvSpPr>
        <dsp:cNvPr id="0" name=""/>
        <dsp:cNvSpPr/>
      </dsp:nvSpPr>
      <dsp:spPr>
        <a:xfrm rot="5400000">
          <a:off x="4163050" y="24618"/>
          <a:ext cx="873631" cy="563390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The hypothalamus monitors body temperature</a:t>
          </a:r>
          <a:endParaRPr lang="ru-RU" sz="1200" kern="1200" dirty="0"/>
        </a:p>
      </dsp:txBody>
      <dsp:txXfrm rot="-5400000">
        <a:off x="1782913" y="2447403"/>
        <a:ext cx="5591260" cy="788337"/>
      </dsp:txXfrm>
    </dsp:sp>
    <dsp:sp modelId="{C8AEBA28-00CB-49D5-B9E5-0043B2ED9B9E}">
      <dsp:nvSpPr>
        <dsp:cNvPr id="0" name=""/>
        <dsp:cNvSpPr/>
      </dsp:nvSpPr>
      <dsp:spPr>
        <a:xfrm>
          <a:off x="432052" y="2295552"/>
          <a:ext cx="1350859" cy="10920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Thermoregulation</a:t>
          </a:r>
          <a:endParaRPr lang="ru-RU" sz="1600" kern="1200" dirty="0"/>
        </a:p>
      </dsp:txBody>
      <dsp:txXfrm>
        <a:off x="485361" y="2348861"/>
        <a:ext cx="1244241" cy="985421"/>
      </dsp:txXfrm>
    </dsp:sp>
    <dsp:sp modelId="{49E11CDF-0683-4053-876F-DB4DB6013195}">
      <dsp:nvSpPr>
        <dsp:cNvPr id="0" name=""/>
        <dsp:cNvSpPr/>
      </dsp:nvSpPr>
      <dsp:spPr>
        <a:xfrm rot="5400000">
          <a:off x="4163050" y="1171260"/>
          <a:ext cx="873631" cy="563390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kern="1200" dirty="0" smtClean="0"/>
            <a:t>The hypothalamus regulates sensations of hunger and satiety. Hypothalamic neurons called </a:t>
          </a:r>
          <a:r>
            <a:rPr lang="en-US" sz="1200" kern="1200" dirty="0" err="1" smtClean="0"/>
            <a:t>osmoreceptors</a:t>
          </a:r>
          <a:r>
            <a:rPr lang="en-US" sz="1200" kern="1200" dirty="0" smtClean="0"/>
            <a:t> monitor blood </a:t>
          </a:r>
          <a:r>
            <a:rPr lang="en-US" sz="1200" kern="1200" dirty="0" err="1" smtClean="0"/>
            <a:t>osmolarity</a:t>
          </a:r>
          <a:r>
            <a:rPr lang="en-US" sz="1200" kern="1200" dirty="0" smtClean="0"/>
            <a:t> and stimulate water-seeking and drinking behavior when the body is dehydrated. </a:t>
          </a:r>
          <a:endParaRPr lang="ru-RU" sz="1200" kern="1200" dirty="0" smtClean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1782913" y="3594045"/>
        <a:ext cx="5591260" cy="788337"/>
      </dsp:txXfrm>
    </dsp:sp>
    <dsp:sp modelId="{63AE8975-57BB-463B-9105-36A3BFD36FDC}">
      <dsp:nvSpPr>
        <dsp:cNvPr id="0" name=""/>
        <dsp:cNvSpPr/>
      </dsp:nvSpPr>
      <dsp:spPr>
        <a:xfrm>
          <a:off x="432052" y="3444464"/>
          <a:ext cx="1350859" cy="10920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/>
            <a:t>Food and water intake</a:t>
          </a:r>
          <a:endParaRPr lang="ru-RU" sz="16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85361" y="3497773"/>
        <a:ext cx="1244241" cy="985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39404-B22A-43A5-B2AA-8BE70872C8CA}">
      <dsp:nvSpPr>
        <dsp:cNvPr id="0" name=""/>
        <dsp:cNvSpPr/>
      </dsp:nvSpPr>
      <dsp:spPr>
        <a:xfrm rot="5400000">
          <a:off x="4015082" y="-2083759"/>
          <a:ext cx="1169567" cy="56339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400" kern="1200" dirty="0" smtClean="0"/>
            <a:t>It regulates the rhythm of sleep and waking, controls our 24-hour (circadian) rhythm of activity.</a:t>
          </a:r>
          <a:endParaRPr lang="ru-RU" sz="1400" kern="1200" dirty="0"/>
        </a:p>
      </dsp:txBody>
      <dsp:txXfrm rot="-5400000">
        <a:off x="1782912" y="205505"/>
        <a:ext cx="5576813" cy="1055379"/>
      </dsp:txXfrm>
    </dsp:sp>
    <dsp:sp modelId="{CF942D75-9311-498C-A081-F9C255354E37}">
      <dsp:nvSpPr>
        <dsp:cNvPr id="0" name=""/>
        <dsp:cNvSpPr/>
      </dsp:nvSpPr>
      <dsp:spPr>
        <a:xfrm>
          <a:off x="432052" y="2215"/>
          <a:ext cx="1350859" cy="14619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circadian rhythms</a:t>
          </a:r>
          <a:endParaRPr lang="ru-RU" sz="1600" kern="1200" dirty="0"/>
        </a:p>
      </dsp:txBody>
      <dsp:txXfrm>
        <a:off x="497996" y="68159"/>
        <a:ext cx="1218971" cy="1330071"/>
      </dsp:txXfrm>
    </dsp:sp>
    <dsp:sp modelId="{4EDE3D38-5841-4DC4-B453-C3920B8C0EC2}">
      <dsp:nvSpPr>
        <dsp:cNvPr id="0" name=""/>
        <dsp:cNvSpPr/>
      </dsp:nvSpPr>
      <dsp:spPr>
        <a:xfrm rot="5400000">
          <a:off x="4015082" y="-548701"/>
          <a:ext cx="1169567" cy="56339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mammillary nuclei lie in the pathway of signals traveling from the hippocampus, an important memory center of the brain, to the thalamus. </a:t>
          </a:r>
          <a:endParaRPr lang="ru-RU" sz="1400" kern="1200" dirty="0"/>
        </a:p>
      </dsp:txBody>
      <dsp:txXfrm rot="-5400000">
        <a:off x="1782912" y="1740563"/>
        <a:ext cx="5576813" cy="1055379"/>
      </dsp:txXfrm>
    </dsp:sp>
    <dsp:sp modelId="{42B0C5B2-30CB-4BDE-B75D-A4C4B526EDC3}">
      <dsp:nvSpPr>
        <dsp:cNvPr id="0" name=""/>
        <dsp:cNvSpPr/>
      </dsp:nvSpPr>
      <dsp:spPr>
        <a:xfrm>
          <a:off x="432052" y="1537272"/>
          <a:ext cx="1350859" cy="14619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Memory</a:t>
          </a:r>
          <a:endParaRPr lang="ru-RU" sz="1600" kern="1200" dirty="0"/>
        </a:p>
      </dsp:txBody>
      <dsp:txXfrm>
        <a:off x="497996" y="1603216"/>
        <a:ext cx="1218971" cy="1330071"/>
      </dsp:txXfrm>
    </dsp:sp>
    <dsp:sp modelId="{6AD0D75C-A0BA-43BB-9D23-2EB1F3A4B5BE}">
      <dsp:nvSpPr>
        <dsp:cNvPr id="0" name=""/>
        <dsp:cNvSpPr/>
      </dsp:nvSpPr>
      <dsp:spPr>
        <a:xfrm rot="5400000">
          <a:off x="4015082" y="986355"/>
          <a:ext cx="1169567" cy="563390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Hypothalamic centers are involved in a variety of emotional responses including anger, aggression, fear, pleasure, etc.</a:t>
          </a:r>
          <a:endParaRPr lang="ru-RU" sz="1400" kern="1200" dirty="0"/>
        </a:p>
      </dsp:txBody>
      <dsp:txXfrm rot="-5400000">
        <a:off x="1782912" y="3275619"/>
        <a:ext cx="5576813" cy="1055379"/>
      </dsp:txXfrm>
    </dsp:sp>
    <dsp:sp modelId="{C8AEBA28-00CB-49D5-B9E5-0043B2ED9B9E}">
      <dsp:nvSpPr>
        <dsp:cNvPr id="0" name=""/>
        <dsp:cNvSpPr/>
      </dsp:nvSpPr>
      <dsp:spPr>
        <a:xfrm>
          <a:off x="432052" y="3072329"/>
          <a:ext cx="1350859" cy="14619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.. Emotional behavior</a:t>
          </a:r>
          <a:endParaRPr lang="ru-RU" sz="1600" kern="1200" dirty="0"/>
        </a:p>
      </dsp:txBody>
      <dsp:txXfrm>
        <a:off x="497996" y="3138273"/>
        <a:ext cx="1218971" cy="1330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2016" y="5503579"/>
            <a:ext cx="241191" cy="246449"/>
          </a:xfrm>
          <a:prstGeom prst="rect">
            <a:avLst/>
          </a:prstGeom>
        </p:spPr>
        <p:txBody>
          <a:bodyPr lIns="34324" tIns="34324" rIns="34324" bIns="34324"/>
          <a:lstStyle>
            <a:lvl1pPr defTabSz="914400"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5152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"/>
          <p:cNvGrpSpPr/>
          <p:nvPr/>
        </p:nvGrpSpPr>
        <p:grpSpPr>
          <a:xfrm>
            <a:off x="926055" y="10928"/>
            <a:ext cx="1757711" cy="6836139"/>
            <a:chOff x="-1" y="-1"/>
            <a:chExt cx="2343614" cy="6836138"/>
          </a:xfrm>
        </p:grpSpPr>
        <p:sp>
          <p:nvSpPr>
            <p:cNvPr id="52" name="Rectangle"/>
            <p:cNvSpPr/>
            <p:nvPr/>
          </p:nvSpPr>
          <p:spPr>
            <a:xfrm>
              <a:off x="1" y="-1"/>
              <a:ext cx="2343608" cy="6836138"/>
            </a:xfrm>
            <a:prstGeom prst="rect">
              <a:avLst/>
            </a:pr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 b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53" name="Al-Farabi Kazakh National University…"/>
            <p:cNvSpPr txBox="1"/>
            <p:nvPr/>
          </p:nvSpPr>
          <p:spPr>
            <a:xfrm>
              <a:off x="-1" y="2552415"/>
              <a:ext cx="2343614" cy="1731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4324" tIns="34324" rIns="34324" bIns="34324" numCol="1" anchor="ctr">
              <a:spAutoFit/>
            </a:bodyPr>
            <a:lstStyle/>
            <a:p>
              <a:pPr algn="ctr">
                <a:defRPr sz="1800" b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Al-Farabi Kazakh National University</a:t>
              </a:r>
            </a:p>
            <a:p>
              <a:pPr algn="ctr">
                <a:defRPr sz="1800" b="1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Higher School of Medicine</a:t>
              </a:r>
            </a:p>
          </p:txBody>
        </p:sp>
      </p:grpSp>
      <p:sp>
        <p:nvSpPr>
          <p:cNvPr id="55" name="Line"/>
          <p:cNvSpPr/>
          <p:nvPr/>
        </p:nvSpPr>
        <p:spPr>
          <a:xfrm>
            <a:off x="1142998" y="2456434"/>
            <a:ext cx="6865160" cy="2"/>
          </a:xfrm>
          <a:prstGeom prst="line">
            <a:avLst/>
          </a:prstGeom>
          <a:ln w="3175">
            <a:solidFill>
              <a:srgbClr val="B7B7B7">
                <a:alpha val="50000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" name="The Integumentary system"/>
          <p:cNvSpPr txBox="1"/>
          <p:nvPr/>
        </p:nvSpPr>
        <p:spPr>
          <a:xfrm>
            <a:off x="3843200" y="729091"/>
            <a:ext cx="3056042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Forebrain</a:t>
            </a:r>
            <a:endParaRPr dirty="0"/>
          </a:p>
        </p:txBody>
      </p:sp>
      <p:pic>
        <p:nvPicPr>
          <p:cNvPr id="5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0327" y="1215425"/>
            <a:ext cx="920665" cy="10698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939052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 advAuto="0"/>
      <p:bldP spid="56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</a:t>
            </a:r>
            <a:r>
              <a:rPr lang="en-US" dirty="0"/>
              <a:t>lobes of the cerebrum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1.  The </a:t>
            </a:r>
            <a:r>
              <a:rPr lang="en-US" sz="1800" dirty="0">
                <a:solidFill>
                  <a:srgbClr val="FF0000"/>
                </a:solidFill>
              </a:rPr>
              <a:t>frontal</a:t>
            </a:r>
            <a:r>
              <a:rPr lang="en-US" sz="1800" dirty="0"/>
              <a:t> lobe lies immediately behind the frontal bone, </a:t>
            </a:r>
            <a:r>
              <a:rPr lang="en-US" sz="1800" dirty="0" smtClean="0"/>
              <a:t>superior </a:t>
            </a:r>
            <a:r>
              <a:rPr lang="en-US" sz="1800" dirty="0"/>
              <a:t>to the eyes. From the forehead, it extends caudally </a:t>
            </a:r>
            <a:r>
              <a:rPr lang="en-US" sz="1800" dirty="0" smtClean="0"/>
              <a:t>to </a:t>
            </a:r>
            <a:r>
              <a:rPr lang="en-US" sz="1800" dirty="0"/>
              <a:t>a wavy vertical groove, the central sulcus. </a:t>
            </a:r>
          </a:p>
          <a:p>
            <a:pPr marL="0" indent="0">
              <a:buNone/>
            </a:pPr>
            <a:r>
              <a:rPr lang="en-US" sz="1800" dirty="0"/>
              <a:t>  2.  The </a:t>
            </a:r>
            <a:r>
              <a:rPr lang="en-US" sz="1800" dirty="0">
                <a:solidFill>
                  <a:srgbClr val="FF0000"/>
                </a:solidFill>
              </a:rPr>
              <a:t>parietal</a:t>
            </a:r>
            <a:r>
              <a:rPr lang="en-US" sz="1800" dirty="0"/>
              <a:t> lobe forms the uppermost part of the brain and </a:t>
            </a:r>
            <a:r>
              <a:rPr lang="en-US" sz="1800" dirty="0" smtClean="0"/>
              <a:t>underlies </a:t>
            </a:r>
            <a:r>
              <a:rPr lang="en-US" sz="1800" dirty="0"/>
              <a:t>the parietal bone. Starting at the central sulcus, it </a:t>
            </a:r>
            <a:r>
              <a:rPr lang="en-US" sz="1800" dirty="0" smtClean="0"/>
              <a:t>extends </a:t>
            </a:r>
            <a:r>
              <a:rPr lang="en-US" sz="1800" dirty="0"/>
              <a:t>caudally to the </a:t>
            </a:r>
            <a:r>
              <a:rPr lang="en-US" sz="1800" dirty="0" err="1"/>
              <a:t>parieto</a:t>
            </a:r>
            <a:r>
              <a:rPr lang="en-US" sz="1800" dirty="0"/>
              <a:t>–occipital sulcus, visible on the medial surface of each </a:t>
            </a:r>
            <a:r>
              <a:rPr lang="en-US" sz="1800" dirty="0" smtClean="0"/>
              <a:t>hemisphere.</a:t>
            </a:r>
          </a:p>
          <a:p>
            <a:pPr marL="0" indent="0">
              <a:buNone/>
            </a:pPr>
            <a:r>
              <a:rPr lang="en-US" sz="1800" dirty="0" smtClean="0"/>
              <a:t> 3. The </a:t>
            </a:r>
            <a:r>
              <a:rPr lang="en-US" sz="1800" dirty="0">
                <a:solidFill>
                  <a:srgbClr val="FF0000"/>
                </a:solidFill>
              </a:rPr>
              <a:t>occipital</a:t>
            </a:r>
            <a:r>
              <a:rPr lang="en-US" sz="1800" dirty="0"/>
              <a:t> lobe is at the rear of the </a:t>
            </a:r>
            <a:r>
              <a:rPr lang="en-US" sz="1800" dirty="0" smtClean="0"/>
              <a:t>head, caudal to the </a:t>
            </a:r>
            <a:r>
              <a:rPr lang="en-US" sz="1800" dirty="0" err="1" smtClean="0"/>
              <a:t>parieto</a:t>
            </a:r>
            <a:r>
              <a:rPr lang="en-US" sz="1800" dirty="0" smtClean="0"/>
              <a:t>–occipital sulcus and underlying the occipital bone.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4. The </a:t>
            </a:r>
            <a:r>
              <a:rPr lang="en-US" sz="1800" dirty="0">
                <a:solidFill>
                  <a:srgbClr val="FF0000"/>
                </a:solidFill>
              </a:rPr>
              <a:t>temporal</a:t>
            </a:r>
            <a:r>
              <a:rPr lang="en-US" sz="1800" dirty="0"/>
              <a:t> lobe is a lateral, horizontal lobe deep to the </a:t>
            </a:r>
            <a:r>
              <a:rPr lang="en-US" sz="1800" dirty="0" smtClean="0"/>
              <a:t>temporal bone, separated from the frontal and parietal lobes above it by a deep lateral sulcus. </a:t>
            </a:r>
          </a:p>
          <a:p>
            <a:pPr marL="0" indent="0">
              <a:buNone/>
            </a:pPr>
            <a:r>
              <a:rPr lang="en-US" sz="1800" dirty="0" smtClean="0"/>
              <a:t>5</a:t>
            </a:r>
            <a:r>
              <a:rPr lang="en-US" sz="1800" dirty="0"/>
              <a:t>.  The </a:t>
            </a:r>
            <a:r>
              <a:rPr lang="en-US" sz="1800" dirty="0" smtClean="0">
                <a:solidFill>
                  <a:srgbClr val="FF0000"/>
                </a:solidFill>
              </a:rPr>
              <a:t>insula</a:t>
            </a:r>
            <a:r>
              <a:rPr lang="en-US" sz="1800" dirty="0" smtClean="0"/>
              <a:t> is </a:t>
            </a:r>
            <a:r>
              <a:rPr lang="en-US" sz="1800" dirty="0"/>
              <a:t>a small mass of cortex deep to the lateral </a:t>
            </a:r>
            <a:r>
              <a:rPr lang="en-US" sz="1800" dirty="0" smtClean="0"/>
              <a:t>sulcus</a:t>
            </a:r>
            <a:r>
              <a:rPr lang="en-US" sz="1800" dirty="0"/>
              <a:t>, made visible only by retracting or cutting away some </a:t>
            </a:r>
            <a:r>
              <a:rPr lang="en-US" sz="1800" dirty="0" smtClean="0"/>
              <a:t>of </a:t>
            </a:r>
            <a:r>
              <a:rPr lang="en-US" sz="1800" dirty="0"/>
              <a:t>the overlying </a:t>
            </a:r>
            <a:r>
              <a:rPr lang="en-US" sz="1800" dirty="0" smtClean="0"/>
              <a:t>cerebrum.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9528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23111" r="21125" b="22111"/>
          <a:stretch/>
        </p:blipFill>
        <p:spPr bwMode="auto">
          <a:xfrm>
            <a:off x="539552" y="1029122"/>
            <a:ext cx="7800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299580"/>
            <a:ext cx="5328592" cy="577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40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Cerebral White </a:t>
            </a:r>
            <a:r>
              <a:rPr lang="en-US" dirty="0" smtClean="0"/>
              <a:t>Matter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/>
              <a:t>of the volume of the </a:t>
            </a:r>
            <a:r>
              <a:rPr lang="en-US" dirty="0" smtClean="0"/>
              <a:t>cerebrum. Composed </a:t>
            </a:r>
            <a:r>
              <a:rPr lang="en-US" dirty="0"/>
              <a:t>of glia and myelinated nerve fibers that transmit signals </a:t>
            </a:r>
            <a:r>
              <a:rPr lang="en-US" dirty="0" smtClean="0"/>
              <a:t>from </a:t>
            </a:r>
            <a:r>
              <a:rPr lang="en-US" dirty="0"/>
              <a:t>one region of the cerebrum to another and between the </a:t>
            </a:r>
            <a:r>
              <a:rPr lang="en-US" dirty="0" smtClean="0"/>
              <a:t>cerebrum </a:t>
            </a:r>
            <a:r>
              <a:rPr lang="en-US" dirty="0"/>
              <a:t>and lower brain centers. </a:t>
            </a:r>
            <a:r>
              <a:rPr lang="en-US" dirty="0" smtClean="0"/>
              <a:t>Three kinds: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1.  </a:t>
            </a:r>
            <a:r>
              <a:rPr lang="en-US" dirty="0">
                <a:solidFill>
                  <a:srgbClr val="FF0000"/>
                </a:solidFill>
              </a:rPr>
              <a:t>Projection tracts </a:t>
            </a:r>
            <a:r>
              <a:rPr lang="en-US" dirty="0"/>
              <a:t>extend vertically between higher and </a:t>
            </a:r>
            <a:r>
              <a:rPr lang="en-US" dirty="0" smtClean="0"/>
              <a:t>lower </a:t>
            </a:r>
            <a:r>
              <a:rPr lang="en-US" dirty="0"/>
              <a:t>brain and spinal cord </a:t>
            </a:r>
            <a:r>
              <a:rPr lang="en-US" dirty="0" smtClean="0"/>
              <a:t>centers.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example, </a:t>
            </a:r>
            <a:r>
              <a:rPr lang="en-US" dirty="0" smtClean="0"/>
              <a:t>from the </a:t>
            </a:r>
            <a:r>
              <a:rPr lang="en-US" dirty="0"/>
              <a:t>cerebrum to the brainstem and spinal </a:t>
            </a:r>
            <a:r>
              <a:rPr lang="en-US" dirty="0" smtClean="0"/>
              <a:t>cord, upward </a:t>
            </a:r>
            <a:r>
              <a:rPr lang="en-US" dirty="0"/>
              <a:t>to the cerebral </a:t>
            </a:r>
            <a:r>
              <a:rPr lang="en-US" dirty="0" smtClean="0"/>
              <a:t>cortex, between </a:t>
            </a:r>
            <a:r>
              <a:rPr lang="en-US" dirty="0"/>
              <a:t>the </a:t>
            </a:r>
            <a:r>
              <a:rPr lang="en-US" dirty="0" smtClean="0"/>
              <a:t>thalamus </a:t>
            </a:r>
            <a:r>
              <a:rPr lang="en-US" dirty="0"/>
              <a:t>and basal nuclei </a:t>
            </a:r>
            <a:r>
              <a:rPr lang="en-US" dirty="0" smtClean="0"/>
              <a:t>then to specific </a:t>
            </a:r>
            <a:r>
              <a:rPr lang="en-US" dirty="0"/>
              <a:t>areas of the </a:t>
            </a:r>
            <a:r>
              <a:rPr lang="en-US" dirty="0" smtClean="0"/>
              <a:t>cortex.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Commissural </a:t>
            </a:r>
            <a:r>
              <a:rPr lang="en-US" dirty="0">
                <a:solidFill>
                  <a:srgbClr val="FF0000"/>
                </a:solidFill>
              </a:rPr>
              <a:t>tracts </a:t>
            </a:r>
            <a:r>
              <a:rPr lang="en-US" dirty="0"/>
              <a:t>cross from one cerebral hemisphere </a:t>
            </a:r>
            <a:r>
              <a:rPr lang="en-US" dirty="0" smtClean="0"/>
              <a:t>to </a:t>
            </a:r>
            <a:r>
              <a:rPr lang="en-US" dirty="0"/>
              <a:t>the other through bridges called </a:t>
            </a:r>
            <a:r>
              <a:rPr lang="en-US" dirty="0" smtClean="0"/>
              <a:t>commissures. </a:t>
            </a:r>
            <a:r>
              <a:rPr lang="en-US" dirty="0"/>
              <a:t>The great majority of commissural tracts pass </a:t>
            </a:r>
            <a:r>
              <a:rPr lang="en-US" dirty="0" smtClean="0"/>
              <a:t>through </a:t>
            </a:r>
            <a:r>
              <a:rPr lang="en-US" dirty="0"/>
              <a:t>the large corpus </a:t>
            </a:r>
            <a:r>
              <a:rPr lang="en-US" dirty="0" smtClean="0"/>
              <a:t>callosum. Commissural </a:t>
            </a:r>
            <a:r>
              <a:rPr lang="en-US" dirty="0"/>
              <a:t>tracts enable the two sides of </a:t>
            </a:r>
            <a:r>
              <a:rPr lang="en-US" dirty="0" smtClean="0"/>
              <a:t>the </a:t>
            </a:r>
            <a:r>
              <a:rPr lang="en-US" dirty="0"/>
              <a:t>cerebrum to communicate with each </a:t>
            </a:r>
            <a:r>
              <a:rPr lang="en-US" dirty="0" smtClean="0"/>
              <a:t>other. 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Association </a:t>
            </a:r>
            <a:r>
              <a:rPr lang="en-US" dirty="0">
                <a:solidFill>
                  <a:srgbClr val="FF0000"/>
                </a:solidFill>
              </a:rPr>
              <a:t>tracts </a:t>
            </a:r>
            <a:r>
              <a:rPr lang="en-US" dirty="0"/>
              <a:t>connect different regions within the same </a:t>
            </a:r>
            <a:r>
              <a:rPr lang="en-US" dirty="0" smtClean="0"/>
              <a:t>cerebral </a:t>
            </a:r>
            <a:r>
              <a:rPr lang="en-US" dirty="0"/>
              <a:t>hemisphere. Long association fibers connect </a:t>
            </a:r>
            <a:r>
              <a:rPr lang="en-US" dirty="0" smtClean="0"/>
              <a:t>different </a:t>
            </a:r>
            <a:r>
              <a:rPr lang="en-US" dirty="0"/>
              <a:t>lobes of a hemisphere to each other, whereas short </a:t>
            </a:r>
            <a:r>
              <a:rPr lang="en-US" dirty="0" smtClean="0"/>
              <a:t>association </a:t>
            </a:r>
            <a:r>
              <a:rPr lang="en-US" dirty="0"/>
              <a:t>fibers connect different gyri within a single lobe.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28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4" t="17889" r="32243" b="12662"/>
          <a:stretch/>
        </p:blipFill>
        <p:spPr bwMode="auto">
          <a:xfrm>
            <a:off x="1979712" y="1052736"/>
            <a:ext cx="5112568" cy="490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3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Cerebral </a:t>
            </a:r>
            <a:r>
              <a:rPr lang="en-US" dirty="0" smtClean="0"/>
              <a:t>Cortex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Neural </a:t>
            </a:r>
            <a:r>
              <a:rPr lang="en-US" sz="1800" dirty="0"/>
              <a:t>integration is carried out in the gray matter of the </a:t>
            </a:r>
            <a:r>
              <a:rPr lang="en-US" sz="1800" dirty="0" smtClean="0"/>
              <a:t>cerebrum</a:t>
            </a:r>
            <a:r>
              <a:rPr lang="en-US" sz="1800" dirty="0"/>
              <a:t>, which is found in three places: the cerebral cortex, basal </a:t>
            </a:r>
            <a:r>
              <a:rPr lang="en-US" sz="1800" dirty="0" smtClean="0"/>
              <a:t>nuclei</a:t>
            </a:r>
            <a:r>
              <a:rPr lang="en-US" sz="1800" dirty="0"/>
              <a:t>, and limbic system. </a:t>
            </a:r>
            <a:r>
              <a:rPr lang="en-US" sz="1800" dirty="0" smtClean="0"/>
              <a:t>The </a:t>
            </a:r>
            <a:r>
              <a:rPr lang="en-US" sz="1800" dirty="0"/>
              <a:t>cerebral </a:t>
            </a:r>
            <a:r>
              <a:rPr lang="en-US" sz="1800" dirty="0" smtClean="0"/>
              <a:t>cortex, a </a:t>
            </a:r>
            <a:r>
              <a:rPr lang="en-US" sz="1800" dirty="0"/>
              <a:t>layer covering the surface of the </a:t>
            </a:r>
            <a:r>
              <a:rPr lang="en-US" sz="1800" dirty="0" smtClean="0"/>
              <a:t>hemispheres. </a:t>
            </a:r>
          </a:p>
          <a:p>
            <a:pPr marL="0" indent="0">
              <a:buNone/>
            </a:pPr>
            <a:r>
              <a:rPr lang="en-US" sz="1800" dirty="0" smtClean="0"/>
              <a:t>2 </a:t>
            </a:r>
            <a:r>
              <a:rPr lang="en-US" sz="1800" dirty="0"/>
              <a:t>to 3 mm thick, </a:t>
            </a:r>
            <a:r>
              <a:rPr lang="en-US" sz="1800" dirty="0" smtClean="0"/>
              <a:t>constitutes about </a:t>
            </a:r>
            <a:r>
              <a:rPr lang="en-US" sz="1800" dirty="0"/>
              <a:t>40% of the mass of the brain and contains 14 to 16 billion </a:t>
            </a:r>
            <a:r>
              <a:rPr lang="en-US" sz="1800" dirty="0" smtClean="0"/>
              <a:t>neurons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possesses two principal types of neurons </a:t>
            </a:r>
            <a:r>
              <a:rPr lang="en-US" sz="1800" dirty="0" smtClean="0"/>
              <a:t>- </a:t>
            </a:r>
            <a:r>
              <a:rPr lang="en-US" sz="1800" dirty="0" smtClean="0">
                <a:solidFill>
                  <a:srgbClr val="FF0000"/>
                </a:solidFill>
              </a:rPr>
              <a:t>stellate</a:t>
            </a:r>
            <a:r>
              <a:rPr lang="en-US" sz="1800" dirty="0" smtClean="0"/>
              <a:t> </a:t>
            </a:r>
            <a:r>
              <a:rPr lang="en-US" sz="1800" dirty="0"/>
              <a:t>cells and </a:t>
            </a:r>
            <a:r>
              <a:rPr lang="en-US" sz="1800" dirty="0">
                <a:solidFill>
                  <a:srgbClr val="FF0000"/>
                </a:solidFill>
              </a:rPr>
              <a:t>pyramidal</a:t>
            </a:r>
            <a:r>
              <a:rPr lang="en-US" sz="1800" dirty="0"/>
              <a:t> cells. Stellate cells have </a:t>
            </a:r>
            <a:r>
              <a:rPr lang="en-US" sz="1800" dirty="0" smtClean="0"/>
              <a:t>spheroidal </a:t>
            </a:r>
            <a:r>
              <a:rPr lang="en-US" sz="1800" dirty="0"/>
              <a:t>somas with short axons and dendrites projecting in all </a:t>
            </a:r>
            <a:r>
              <a:rPr lang="en-US" sz="1800" dirty="0" smtClean="0"/>
              <a:t>directions</a:t>
            </a:r>
            <a:r>
              <a:rPr lang="en-US" sz="1800" dirty="0"/>
              <a:t>. </a:t>
            </a:r>
            <a:r>
              <a:rPr lang="en-US" sz="1800" dirty="0" smtClean="0"/>
              <a:t>Pyramidal </a:t>
            </a:r>
            <a:r>
              <a:rPr lang="en-US" sz="1800" dirty="0"/>
              <a:t>cells are </a:t>
            </a:r>
            <a:r>
              <a:rPr lang="en-US" sz="1800" dirty="0" smtClean="0"/>
              <a:t>tall </a:t>
            </a:r>
            <a:r>
              <a:rPr lang="en-US" sz="1800" dirty="0"/>
              <a:t>and conical. Their apex points toward the brain surface and </a:t>
            </a:r>
            <a:r>
              <a:rPr lang="en-US" sz="1800" dirty="0" smtClean="0"/>
              <a:t>has </a:t>
            </a:r>
            <a:r>
              <a:rPr lang="en-US" sz="1800" dirty="0"/>
              <a:t>a thick dendrite with many branches and small, </a:t>
            </a:r>
            <a:r>
              <a:rPr lang="en-US" sz="1800" dirty="0" smtClean="0"/>
              <a:t>knobby dendritic </a:t>
            </a:r>
            <a:r>
              <a:rPr lang="en-US" sz="1800" dirty="0"/>
              <a:t>spines. </a:t>
            </a:r>
            <a:r>
              <a:rPr lang="en-US" sz="1800" dirty="0" smtClean="0"/>
              <a:t>Pyramidal </a:t>
            </a:r>
            <a:r>
              <a:rPr lang="en-US" sz="1800" dirty="0"/>
              <a:t>cell axons have collaterals that </a:t>
            </a:r>
            <a:r>
              <a:rPr lang="en-US" sz="1800" dirty="0" smtClean="0"/>
              <a:t>synapse </a:t>
            </a:r>
            <a:r>
              <a:rPr lang="en-US" sz="1800" dirty="0"/>
              <a:t>with other neurons in the cortex or in deeper regions of </a:t>
            </a:r>
            <a:r>
              <a:rPr lang="en-US" sz="1800" dirty="0" smtClean="0"/>
              <a:t>the </a:t>
            </a:r>
            <a:r>
              <a:rPr lang="en-US" sz="1800" dirty="0"/>
              <a:t>brain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5" t="20333" r="24250" b="20000"/>
          <a:stretch/>
        </p:blipFill>
        <p:spPr bwMode="auto">
          <a:xfrm>
            <a:off x="5076056" y="692696"/>
            <a:ext cx="3682462" cy="5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8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Limbic </a:t>
            </a:r>
            <a:r>
              <a:rPr lang="en-US" dirty="0" smtClean="0"/>
              <a:t>System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3268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Center </a:t>
            </a:r>
            <a:r>
              <a:rPr lang="en-US" sz="1800" dirty="0"/>
              <a:t>of emotion and </a:t>
            </a:r>
            <a:r>
              <a:rPr lang="en-US" sz="1800" dirty="0" smtClean="0"/>
              <a:t>learning</a:t>
            </a:r>
            <a:r>
              <a:rPr lang="en-US" sz="1800" dirty="0"/>
              <a:t>. It is a ring of cortex on the medial side of each </a:t>
            </a:r>
            <a:r>
              <a:rPr lang="en-US" sz="1800" dirty="0" smtClean="0"/>
              <a:t>hemisphere</a:t>
            </a:r>
            <a:r>
              <a:rPr lang="en-US" sz="1800" dirty="0"/>
              <a:t>, encircling the corpus callosum and thalamus. Its </a:t>
            </a:r>
            <a:r>
              <a:rPr lang="en-US" sz="1800" dirty="0" smtClean="0"/>
              <a:t>components: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cingulate  gyrus</a:t>
            </a:r>
            <a:r>
              <a:rPr lang="en-US" sz="1800" dirty="0" smtClean="0"/>
              <a:t>, arches </a:t>
            </a:r>
            <a:r>
              <a:rPr lang="en-US" sz="1800" dirty="0"/>
              <a:t>over the top of the corpus callosum </a:t>
            </a:r>
            <a:r>
              <a:rPr lang="en-US" sz="1800" dirty="0" smtClean="0"/>
              <a:t>in </a:t>
            </a:r>
            <a:r>
              <a:rPr lang="en-US" sz="1800" dirty="0"/>
              <a:t>the frontal and parietal lobes;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hippocampus</a:t>
            </a:r>
            <a:r>
              <a:rPr lang="en-US" sz="1800" dirty="0" smtClean="0"/>
              <a:t> in </a:t>
            </a:r>
            <a:r>
              <a:rPr lang="en-US" sz="1800" dirty="0"/>
              <a:t>the medial </a:t>
            </a:r>
            <a:r>
              <a:rPr lang="en-US" sz="1800" dirty="0" smtClean="0"/>
              <a:t>temporal lobe; the </a:t>
            </a:r>
            <a:r>
              <a:rPr lang="en-US" sz="1800" dirty="0" smtClean="0">
                <a:solidFill>
                  <a:srgbClr val="FF0000"/>
                </a:solidFill>
              </a:rPr>
              <a:t>amygdala</a:t>
            </a:r>
            <a:r>
              <a:rPr lang="en-US" sz="1800" dirty="0" smtClean="0"/>
              <a:t> immediately </a:t>
            </a:r>
            <a:r>
              <a:rPr lang="en-US" sz="1800" dirty="0"/>
              <a:t>rostral to the hippocampus, also in the temporal lobe. </a:t>
            </a:r>
            <a:endParaRPr lang="ru-RU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2" t="41039" r="33782" b="16029"/>
          <a:stretch/>
        </p:blipFill>
        <p:spPr bwMode="auto">
          <a:xfrm>
            <a:off x="4632007" y="1988840"/>
            <a:ext cx="3900433" cy="246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5300" y="507438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components (</a:t>
            </a:r>
            <a:r>
              <a:rPr lang="en-US" dirty="0"/>
              <a:t>bilaterally </a:t>
            </a:r>
            <a:r>
              <a:rPr lang="en-US" dirty="0" smtClean="0"/>
              <a:t>paired) - the </a:t>
            </a:r>
            <a:r>
              <a:rPr lang="en-US" dirty="0"/>
              <a:t>mammillary bodies and other hypothalamic nuclei, some thalamic nuclei, parts of the basal nuclei, and parts of the frontal lobe called  prefrontal and  orbitofrontal cortex.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28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Basal </a:t>
            </a:r>
            <a:r>
              <a:rPr lang="en-US" dirty="0" smtClean="0"/>
              <a:t>Nuclei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054" y="1268760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basal nuclei are masses of cerebral gray matter buried deep </a:t>
            </a:r>
            <a:r>
              <a:rPr lang="en-US" sz="1800" dirty="0" smtClean="0"/>
              <a:t>in </a:t>
            </a:r>
            <a:r>
              <a:rPr lang="en-US" sz="1800" dirty="0"/>
              <a:t>the white matter, lateral to the </a:t>
            </a:r>
            <a:r>
              <a:rPr lang="en-US" sz="1800" dirty="0" smtClean="0"/>
              <a:t>thalamus. The putamen </a:t>
            </a:r>
            <a:r>
              <a:rPr lang="en-US" sz="1800" dirty="0"/>
              <a:t>and </a:t>
            </a:r>
            <a:r>
              <a:rPr lang="en-US" sz="1800" dirty="0" err="1"/>
              <a:t>globus</a:t>
            </a:r>
            <a:r>
              <a:rPr lang="en-US" sz="1800" dirty="0"/>
              <a:t> pallidus together are also called the </a:t>
            </a:r>
            <a:r>
              <a:rPr lang="en-US" sz="1800" dirty="0" err="1" smtClean="0"/>
              <a:t>lentiform</a:t>
            </a:r>
            <a:r>
              <a:rPr lang="en-US" sz="1800" dirty="0" smtClean="0"/>
              <a:t> nucleus</a:t>
            </a:r>
            <a:r>
              <a:rPr lang="en-US" sz="1800" dirty="0"/>
              <a:t>, because they form a lens-shaped body. They are involved </a:t>
            </a:r>
            <a:r>
              <a:rPr lang="en-US" sz="1800" dirty="0" smtClean="0"/>
              <a:t>in </a:t>
            </a:r>
            <a:r>
              <a:rPr lang="en-US" sz="1800" dirty="0"/>
              <a:t>motor control and are further discussed in a later section on that </a:t>
            </a:r>
            <a:r>
              <a:rPr lang="en-US" sz="1800" dirty="0" smtClean="0"/>
              <a:t>topic</a:t>
            </a:r>
            <a:r>
              <a:rPr lang="en-US" sz="1800" dirty="0"/>
              <a:t>.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7" t="39355" r="21945" b="13083"/>
          <a:stretch/>
        </p:blipFill>
        <p:spPr bwMode="auto">
          <a:xfrm>
            <a:off x="611560" y="2492896"/>
            <a:ext cx="7650557" cy="40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7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Learning </a:t>
            </a:r>
            <a:r>
              <a:rPr lang="en-US" dirty="0" smtClean="0"/>
              <a:t>Outcomes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</a:t>
            </a:r>
            <a:r>
              <a:rPr lang="en-US" sz="2400" dirty="0"/>
              <a:t>.  name the three major components of the diencephalon </a:t>
            </a:r>
            <a:r>
              <a:rPr lang="en-US" sz="2400" dirty="0" smtClean="0"/>
              <a:t>and </a:t>
            </a:r>
            <a:r>
              <a:rPr lang="en-US" sz="2400" dirty="0"/>
              <a:t>describe their locations and functions;</a:t>
            </a:r>
          </a:p>
          <a:p>
            <a:pPr marL="0" indent="0">
              <a:buNone/>
            </a:pPr>
            <a:r>
              <a:rPr lang="en-US" sz="2400" dirty="0"/>
              <a:t>b.  identify the five lobes of the cerebrum and their functions;</a:t>
            </a:r>
          </a:p>
          <a:p>
            <a:pPr marL="0" indent="0">
              <a:buNone/>
            </a:pPr>
            <a:r>
              <a:rPr lang="en-US" sz="2400" dirty="0"/>
              <a:t>c.  describe the three types of tracts in the cerebral white </a:t>
            </a:r>
            <a:r>
              <a:rPr lang="en-US" sz="2400" dirty="0" smtClean="0"/>
              <a:t>matter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d. describe the distinctive cell types and histological </a:t>
            </a:r>
            <a:r>
              <a:rPr lang="en-US" sz="2400" dirty="0" smtClean="0"/>
              <a:t>arrangement </a:t>
            </a:r>
            <a:r>
              <a:rPr lang="en-US" sz="2400" dirty="0"/>
              <a:t>of the cerebral cortex; and</a:t>
            </a:r>
          </a:p>
          <a:p>
            <a:pPr marL="0" indent="0">
              <a:buNone/>
            </a:pPr>
            <a:r>
              <a:rPr lang="en-US" sz="2400" dirty="0"/>
              <a:t>e. describe the location and functions of the basal nuclei </a:t>
            </a:r>
            <a:r>
              <a:rPr lang="en-US" sz="2400" dirty="0" smtClean="0"/>
              <a:t>and </a:t>
            </a:r>
            <a:r>
              <a:rPr lang="en-US" sz="2400" dirty="0"/>
              <a:t>limbic system.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655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forebrain consists of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11849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Three </a:t>
            </a:r>
            <a:r>
              <a:rPr lang="en-US" dirty="0"/>
              <a:t>structures arise from the embryonic diencephalon: the </a:t>
            </a:r>
            <a:r>
              <a:rPr lang="en-US" dirty="0" smtClean="0"/>
              <a:t>thalamus</a:t>
            </a:r>
            <a:r>
              <a:rPr lang="en-US" dirty="0"/>
              <a:t>, hypothalamus, and </a:t>
            </a:r>
            <a:r>
              <a:rPr lang="en-US" dirty="0" err="1"/>
              <a:t>epithalamus</a:t>
            </a:r>
            <a:r>
              <a:rPr lang="en-US" dirty="0"/>
              <a:t>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04297636"/>
              </p:ext>
            </p:extLst>
          </p:nvPr>
        </p:nvGraphicFramePr>
        <p:xfrm>
          <a:off x="1619672" y="1556792"/>
          <a:ext cx="6096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52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thalamus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5858" y="1649359"/>
            <a:ext cx="5112568" cy="2476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Each side of the brain has a </a:t>
            </a:r>
            <a:r>
              <a:rPr lang="en-US" sz="1800" dirty="0" smtClean="0"/>
              <a:t>thalamus. </a:t>
            </a:r>
            <a:r>
              <a:rPr lang="en-US" sz="1800" dirty="0" smtClean="0">
                <a:solidFill>
                  <a:srgbClr val="FF0000"/>
                </a:solidFill>
              </a:rPr>
              <a:t>Laterally</a:t>
            </a:r>
            <a:r>
              <a:rPr lang="en-US" sz="1800" dirty="0"/>
              <a:t>, they </a:t>
            </a:r>
            <a:r>
              <a:rPr lang="en-US" sz="1800" dirty="0" smtClean="0"/>
              <a:t>protrude into  the </a:t>
            </a:r>
            <a:r>
              <a:rPr lang="en-US" sz="1800" dirty="0"/>
              <a:t>lateral ventricles. </a:t>
            </a:r>
            <a:r>
              <a:rPr lang="en-US" sz="1800" dirty="0">
                <a:solidFill>
                  <a:srgbClr val="FF0000"/>
                </a:solidFill>
              </a:rPr>
              <a:t>Medially</a:t>
            </a:r>
            <a:r>
              <a:rPr lang="en-US" sz="1800" dirty="0"/>
              <a:t>, they protrude into the third </a:t>
            </a:r>
            <a:r>
              <a:rPr lang="en-US" sz="1800" dirty="0" smtClean="0"/>
              <a:t>ventricle </a:t>
            </a:r>
            <a:r>
              <a:rPr lang="en-US" sz="1800" dirty="0"/>
              <a:t>and are joined </a:t>
            </a:r>
            <a:r>
              <a:rPr lang="en-US" sz="1800" dirty="0" smtClean="0"/>
              <a:t>in </a:t>
            </a:r>
            <a:r>
              <a:rPr lang="en-US" sz="1800" dirty="0"/>
              <a:t>about 70% of </a:t>
            </a:r>
            <a:r>
              <a:rPr lang="en-US" sz="1800" dirty="0" smtClean="0"/>
              <a:t>people. </a:t>
            </a:r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thalamus consists of at least 23 nuclei, most of which fall </a:t>
            </a:r>
            <a:r>
              <a:rPr lang="en-US" sz="1800" dirty="0" smtClean="0"/>
              <a:t>into </a:t>
            </a:r>
            <a:r>
              <a:rPr lang="en-US" sz="1800" dirty="0"/>
              <a:t>five groups: anterior, posterior, medial, lateral, and ventral. </a:t>
            </a:r>
            <a:endParaRPr lang="en-US" sz="18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13778" r="44000" b="51552"/>
          <a:stretch/>
        </p:blipFill>
        <p:spPr bwMode="auto">
          <a:xfrm>
            <a:off x="107504" y="1389926"/>
            <a:ext cx="378835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29309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en-US" dirty="0"/>
              <a:t>The thalamic nuclei process and relay a small portion of information to the cerebral cortex. </a:t>
            </a:r>
          </a:p>
          <a:p>
            <a:pPr indent="0"/>
            <a:r>
              <a:rPr lang="en-US" dirty="0"/>
              <a:t>The thalamus also relays signals from the cerebellum to the cerebrum and provides feedback loops between the cerebral cortex and the basal nuclei. </a:t>
            </a:r>
          </a:p>
          <a:p>
            <a:pPr indent="0"/>
            <a:r>
              <a:rPr lang="en-US" dirty="0"/>
              <a:t>The thalamus is involved in the memory and emotional functions of the  limbic system.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28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Hypothalamus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628800"/>
            <a:ext cx="5544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hypothalamus forms </a:t>
            </a:r>
            <a:r>
              <a:rPr lang="en-US" sz="1800" dirty="0"/>
              <a:t>the floor and part of </a:t>
            </a:r>
            <a:r>
              <a:rPr lang="en-US" sz="1800" dirty="0" smtClean="0"/>
              <a:t>the </a:t>
            </a:r>
            <a:r>
              <a:rPr lang="en-US" sz="1800" dirty="0"/>
              <a:t>walls of the third ventricle. It extends anteriorly to the optic </a:t>
            </a:r>
            <a:r>
              <a:rPr lang="en-US" sz="1800" dirty="0" smtClean="0"/>
              <a:t>chiasm, and posteriorly </a:t>
            </a:r>
            <a:r>
              <a:rPr lang="en-US" sz="1800" dirty="0"/>
              <a:t>to </a:t>
            </a:r>
            <a:r>
              <a:rPr lang="en-US" sz="1800" dirty="0" smtClean="0"/>
              <a:t>the mammillary bodies</a:t>
            </a:r>
            <a:r>
              <a:rPr lang="en-US" sz="1800" dirty="0"/>
              <a:t>. </a:t>
            </a:r>
            <a:r>
              <a:rPr lang="en-US" sz="1800" dirty="0" smtClean="0"/>
              <a:t>The </a:t>
            </a:r>
            <a:r>
              <a:rPr lang="en-US" sz="1800" dirty="0"/>
              <a:t>pituitary gland is attached to the </a:t>
            </a:r>
            <a:r>
              <a:rPr lang="en-US" sz="1800" dirty="0" smtClean="0"/>
              <a:t>hypothalamus </a:t>
            </a:r>
            <a:r>
              <a:rPr lang="en-US" sz="1800" dirty="0"/>
              <a:t>by a stalk  (infundibulum) between the optic chiasm and </a:t>
            </a:r>
            <a:r>
              <a:rPr lang="en-US" sz="1800" dirty="0" smtClean="0"/>
              <a:t>mammillary bodies. </a:t>
            </a:r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hypothalamus is the major control center of the endocrine </a:t>
            </a:r>
            <a:r>
              <a:rPr lang="en-US" sz="1800" dirty="0" smtClean="0"/>
              <a:t>and </a:t>
            </a:r>
            <a:r>
              <a:rPr lang="en-US" sz="1800" dirty="0"/>
              <a:t>autonomic nervous systems. It plays </a:t>
            </a:r>
            <a:r>
              <a:rPr lang="en-US" sz="1800" dirty="0" smtClean="0"/>
              <a:t>an essential </a:t>
            </a:r>
            <a:r>
              <a:rPr lang="en-US" sz="1800" dirty="0"/>
              <a:t>role in the </a:t>
            </a:r>
            <a:r>
              <a:rPr lang="en-US" sz="1800" dirty="0" smtClean="0"/>
              <a:t>homeostatic </a:t>
            </a:r>
            <a:r>
              <a:rPr lang="en-US" sz="1800" dirty="0"/>
              <a:t>regulation of nearly all organs of the body. </a:t>
            </a:r>
            <a:endParaRPr lang="ru-RU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34680" r="44000" b="7556"/>
          <a:stretch/>
        </p:blipFill>
        <p:spPr bwMode="auto">
          <a:xfrm>
            <a:off x="32792" y="1772816"/>
            <a:ext cx="31114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8242" y="177281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50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96427485"/>
              </p:ext>
            </p:extLst>
          </p:nvPr>
        </p:nvGraphicFramePr>
        <p:xfrm>
          <a:off x="683568" y="1556792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528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9176361"/>
              </p:ext>
            </p:extLst>
          </p:nvPr>
        </p:nvGraphicFramePr>
        <p:xfrm>
          <a:off x="539552" y="1556792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63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22939" r="18748" b="37285"/>
          <a:stretch/>
        </p:blipFill>
        <p:spPr bwMode="auto">
          <a:xfrm>
            <a:off x="611559" y="402709"/>
            <a:ext cx="4680521" cy="43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9" t="29001" r="19248" b="14666"/>
          <a:stretch/>
        </p:blipFill>
        <p:spPr bwMode="auto">
          <a:xfrm>
            <a:off x="5436096" y="476672"/>
            <a:ext cx="3187211" cy="42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1560" y="508518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smtClean="0"/>
              <a:t>The epithalamus is composed of the pineal gland, the habenula (a relay from the limbic system to the midbrain), and a thin roof over the third ventricle.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9528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836712"/>
            <a:ext cx="4906888" cy="1143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Cerebrum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largest and </a:t>
            </a:r>
            <a:r>
              <a:rPr lang="en-US" sz="1800" dirty="0"/>
              <a:t>most conspicuous part of the human brain. </a:t>
            </a:r>
            <a:r>
              <a:rPr lang="en-US" sz="1800" dirty="0" smtClean="0"/>
              <a:t>Voluntary </a:t>
            </a:r>
            <a:r>
              <a:rPr lang="en-US" sz="1800" dirty="0"/>
              <a:t>motor control and our most </a:t>
            </a:r>
            <a:r>
              <a:rPr lang="en-US" sz="1800" dirty="0" smtClean="0"/>
              <a:t>distinctly </a:t>
            </a:r>
            <a:r>
              <a:rPr lang="en-US" sz="1800" dirty="0"/>
              <a:t>human mental processes. </a:t>
            </a:r>
            <a:r>
              <a:rPr lang="en-US" sz="1800" dirty="0" smtClean="0"/>
              <a:t>The </a:t>
            </a:r>
            <a:r>
              <a:rPr lang="en-US" sz="1800" dirty="0"/>
              <a:t>cerebrum consists of two </a:t>
            </a:r>
            <a:r>
              <a:rPr lang="en-US" sz="1800" dirty="0">
                <a:solidFill>
                  <a:srgbClr val="FF0000"/>
                </a:solidFill>
              </a:rPr>
              <a:t>cerebral hemispheres</a:t>
            </a:r>
            <a:r>
              <a:rPr lang="en-US" sz="1800" dirty="0"/>
              <a:t>, separated by the longitudinal fissure but connected by a prominent fiber tract, the </a:t>
            </a:r>
            <a:r>
              <a:rPr lang="en-US" sz="1800" dirty="0">
                <a:solidFill>
                  <a:srgbClr val="FF0000"/>
                </a:solidFill>
              </a:rPr>
              <a:t>corpus callosum</a:t>
            </a:r>
            <a:r>
              <a:rPr lang="en-US" sz="1800" dirty="0"/>
              <a:t>; and the conspicuous wrinkles, or gyri, of each hemisphere, separated by grooves called sulci.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Certain </a:t>
            </a:r>
            <a:r>
              <a:rPr lang="en-US" sz="1800" dirty="0"/>
              <a:t>unusually prominent sulci divide each hemisphere into five anatomically and functionally distinct lobes. It is difficult to summarize the functions of the cerebral lobes in any simple way; many functions such as vision, memory, speech, and emotion are distributed over multiple lobes, and different lobes contribute only part of the overall function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0" t="32200" r="34864" b="35440"/>
          <a:stretch/>
        </p:blipFill>
        <p:spPr bwMode="auto">
          <a:xfrm>
            <a:off x="971600" y="332656"/>
            <a:ext cx="2808312" cy="203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84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1323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Expected Learning Outcomes</vt:lpstr>
      <vt:lpstr>The forebrain consists of </vt:lpstr>
      <vt:lpstr>The thalamus</vt:lpstr>
      <vt:lpstr>The Hypothalamus</vt:lpstr>
      <vt:lpstr>Презентация PowerPoint</vt:lpstr>
      <vt:lpstr>Презентация PowerPoint</vt:lpstr>
      <vt:lpstr>Презентация PowerPoint</vt:lpstr>
      <vt:lpstr>The Cerebrum</vt:lpstr>
      <vt:lpstr>Five lobes of the cerebrum</vt:lpstr>
      <vt:lpstr>Презентация PowerPoint</vt:lpstr>
      <vt:lpstr>The Cerebral White Matter</vt:lpstr>
      <vt:lpstr>Презентация PowerPoint</vt:lpstr>
      <vt:lpstr>The Cerebral Cortex</vt:lpstr>
      <vt:lpstr>The Limbic System</vt:lpstr>
      <vt:lpstr>The Basal Nuclei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Жанiбек Зейнелгабды</dc:creator>
  <cp:lastModifiedBy>Жанiбек Зейнелгабды</cp:lastModifiedBy>
  <cp:revision>15</cp:revision>
  <dcterms:created xsi:type="dcterms:W3CDTF">2020-09-13T04:33:00Z</dcterms:created>
  <dcterms:modified xsi:type="dcterms:W3CDTF">2020-09-13T12:03:05Z</dcterms:modified>
</cp:coreProperties>
</file>